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7" r:id="rId2"/>
    <p:sldId id="476" r:id="rId3"/>
    <p:sldId id="525" r:id="rId4"/>
    <p:sldId id="537" r:id="rId5"/>
    <p:sldId id="281" r:id="rId6"/>
    <p:sldId id="481" r:id="rId7"/>
    <p:sldId id="540" r:id="rId8"/>
    <p:sldId id="554" r:id="rId9"/>
    <p:sldId id="263" r:id="rId10"/>
    <p:sldId id="392" r:id="rId11"/>
    <p:sldId id="541" r:id="rId12"/>
    <p:sldId id="259" r:id="rId13"/>
    <p:sldId id="546" r:id="rId14"/>
    <p:sldId id="485" r:id="rId15"/>
    <p:sldId id="506" r:id="rId16"/>
    <p:sldId id="544" r:id="rId17"/>
    <p:sldId id="547" r:id="rId18"/>
    <p:sldId id="549" r:id="rId19"/>
    <p:sldId id="551" r:id="rId20"/>
    <p:sldId id="552" r:id="rId21"/>
    <p:sldId id="548" r:id="rId22"/>
    <p:sldId id="550" r:id="rId23"/>
    <p:sldId id="553" r:id="rId24"/>
    <p:sldId id="545" r:id="rId25"/>
    <p:sldId id="542" r:id="rId26"/>
    <p:sldId id="286" r:id="rId27"/>
    <p:sldId id="389" r:id="rId28"/>
    <p:sldId id="390" r:id="rId29"/>
    <p:sldId id="391" r:id="rId30"/>
    <p:sldId id="555" r:id="rId31"/>
    <p:sldId id="55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EFFF"/>
    <a:srgbClr val="FF0F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34"/>
    <p:restoredTop sz="93676"/>
  </p:normalViewPr>
  <p:slideViewPr>
    <p:cSldViewPr snapToGrid="0" snapToObjects="1">
      <p:cViewPr varScale="1">
        <p:scale>
          <a:sx n="139" d="100"/>
          <a:sy n="139" d="100"/>
        </p:scale>
        <p:origin x="336" y="208"/>
      </p:cViewPr>
      <p:guideLst/>
    </p:cSldViewPr>
  </p:slideViewPr>
  <p:outlineViewPr>
    <p:cViewPr>
      <p:scale>
        <a:sx n="33" d="100"/>
        <a:sy n="33" d="100"/>
      </p:scale>
      <p:origin x="-8"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285BFE-32D6-904A-8824-46C05D0DA15A}" type="datetimeFigureOut">
              <a:rPr lang="en-US" smtClean="0"/>
              <a:t>11/22/21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7DCC44-C92B-864B-BD5A-A3F5692750E1}" type="slidenum">
              <a:rPr lang="en-US" smtClean="0"/>
              <a:t>‹#›</a:t>
            </a:fld>
            <a:endParaRPr lang="en-US"/>
          </a:p>
        </p:txBody>
      </p:sp>
    </p:spTree>
    <p:extLst>
      <p:ext uri="{BB962C8B-B14F-4D97-AF65-F5344CB8AC3E}">
        <p14:creationId xmlns:p14="http://schemas.microsoft.com/office/powerpoint/2010/main" val="3238467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it.tufts.edu/research-technology/bioinformatics/tufts-galaxy"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nature.com/articles/nrmicro2090#ref-CR129"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80D187C-9021-B548-9077-AFDC4E6B596E}" type="slidenum">
              <a:rPr lang="en-US" smtClean="0"/>
              <a:t>1</a:t>
            </a:fld>
            <a:endParaRPr lang="en-US"/>
          </a:p>
        </p:txBody>
      </p:sp>
    </p:spTree>
    <p:extLst>
      <p:ext uri="{BB962C8B-B14F-4D97-AF65-F5344CB8AC3E}">
        <p14:creationId xmlns:p14="http://schemas.microsoft.com/office/powerpoint/2010/main" val="3935037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NGS sequencing can generate single end reads and paired end reads, our sample today consists of paired end reads. </a:t>
            </a:r>
          </a:p>
          <a:p>
            <a:r>
              <a:rPr lang="en-US" dirty="0"/>
              <a:t>The basic difference is that for single end reads, one side of the cDNA fragment is sequenced, with paired end sequencing, the fragment is flipped over on the </a:t>
            </a:r>
            <a:r>
              <a:rPr lang="en-US" dirty="0" err="1"/>
              <a:t>flowcell</a:t>
            </a:r>
            <a:r>
              <a:rPr lang="en-US" dirty="0"/>
              <a:t> so that both sides of the fragment can be sequenced.</a:t>
            </a:r>
          </a:p>
          <a:p>
            <a:r>
              <a:rPr lang="en-US" dirty="0"/>
              <a:t>Thus, two reads “paired” are generated from each side of the fragment.  They may not cover the entire fragment.</a:t>
            </a:r>
          </a:p>
          <a:p>
            <a:r>
              <a:rPr lang="en-US" dirty="0"/>
              <a:t>Paired read sequencing typically gives more accurate sequencing information for each sequenced fragment, both because fragments are sequenced in two directions, and because it’s possible to link sequence fragments that are at some distance from each others. This is especially useful in virus samples, where different viral variants may be present in the same sample.</a:t>
            </a:r>
          </a:p>
        </p:txBody>
      </p:sp>
      <p:sp>
        <p:nvSpPr>
          <p:cNvPr id="4" name="Slide Number Placeholder 3"/>
          <p:cNvSpPr>
            <a:spLocks noGrp="1"/>
          </p:cNvSpPr>
          <p:nvPr>
            <p:ph type="sldNum" sz="quarter" idx="5"/>
          </p:nvPr>
        </p:nvSpPr>
        <p:spPr/>
        <p:txBody>
          <a:bodyPr/>
          <a:lstStyle/>
          <a:p>
            <a:fld id="{CC7DCC44-C92B-864B-BD5A-A3F5692750E1}" type="slidenum">
              <a:rPr lang="en-US" smtClean="0"/>
              <a:t>10</a:t>
            </a:fld>
            <a:endParaRPr lang="en-US"/>
          </a:p>
        </p:txBody>
      </p:sp>
    </p:spTree>
    <p:extLst>
      <p:ext uri="{BB962C8B-B14F-4D97-AF65-F5344CB8AC3E}">
        <p14:creationId xmlns:p14="http://schemas.microsoft.com/office/powerpoint/2010/main" val="1334626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11</a:t>
            </a:fld>
            <a:endParaRPr lang="en-US"/>
          </a:p>
        </p:txBody>
      </p:sp>
    </p:spTree>
    <p:extLst>
      <p:ext uri="{BB962C8B-B14F-4D97-AF65-F5344CB8AC3E}">
        <p14:creationId xmlns:p14="http://schemas.microsoft.com/office/powerpoint/2010/main" val="3799677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5d4c1ec0b9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5d4c1ec0b9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630771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5d4c1ec0b9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5d4c1ec0b9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b="0" i="0" kern="1200" dirty="0">
                <a:solidFill>
                  <a:schemeClr val="tx1"/>
                </a:solidFill>
                <a:effectLst/>
                <a:latin typeface="+mn-lt"/>
                <a:ea typeface="+mn-ea"/>
                <a:cs typeface="+mn-cs"/>
              </a:rPr>
              <a:t>Our Galaxy server runs on the HPC cluster, storing data on HPC drives and using compute nodes and </a:t>
            </a:r>
            <a:r>
              <a:rPr lang="en-US" sz="1200" b="0" i="0" kern="1200" dirty="0" err="1">
                <a:solidFill>
                  <a:schemeClr val="tx1"/>
                </a:solidFill>
                <a:effectLst/>
                <a:latin typeface="+mn-lt"/>
                <a:ea typeface="+mn-ea"/>
                <a:cs typeface="+mn-cs"/>
              </a:rPr>
              <a:t>Slurm</a:t>
            </a:r>
            <a:r>
              <a:rPr lang="en-US" sz="1200" b="0" i="0" kern="1200" dirty="0">
                <a:solidFill>
                  <a:schemeClr val="tx1"/>
                </a:solidFill>
                <a:effectLst/>
                <a:latin typeface="+mn-lt"/>
                <a:ea typeface="+mn-ea"/>
                <a:cs typeface="+mn-cs"/>
              </a:rPr>
              <a:t> scheduler to run user jobs</a:t>
            </a:r>
          </a:p>
          <a:p>
            <a:r>
              <a:rPr lang="en-US" sz="1200" b="0" i="0" kern="1200" dirty="0">
                <a:solidFill>
                  <a:schemeClr val="tx1"/>
                </a:solidFill>
                <a:effectLst/>
                <a:latin typeface="+mn-lt"/>
                <a:ea typeface="+mn-ea"/>
                <a:cs typeface="+mn-cs"/>
              </a:rPr>
              <a:t>In practice, this means that Tufts users have more resources on Tufts’ Galaxy compared to public servers</a:t>
            </a:r>
          </a:p>
          <a:p>
            <a:r>
              <a:rPr lang="en-US" sz="1200" b="0" i="0" kern="1200" dirty="0">
                <a:solidFill>
                  <a:schemeClr val="tx1"/>
                </a:solidFill>
                <a:effectLst/>
                <a:latin typeface="+mn-lt"/>
                <a:ea typeface="+mn-ea"/>
                <a:cs typeface="+mn-cs"/>
              </a:rPr>
              <a:t>We also have the ability to install and configure open source and custom tools</a:t>
            </a:r>
          </a:p>
          <a:p>
            <a:r>
              <a:rPr lang="en-US" sz="1200" b="0" i="0" kern="1200" dirty="0">
                <a:solidFill>
                  <a:schemeClr val="tx1"/>
                </a:solidFill>
                <a:effectLst/>
                <a:latin typeface="+mn-lt"/>
                <a:ea typeface="+mn-ea"/>
                <a:cs typeface="+mn-cs"/>
              </a:rPr>
              <a:t>More information on getting access to Tufts Galaxy can be found on the </a:t>
            </a:r>
            <a:r>
              <a:rPr lang="en-US" sz="1200" b="0" i="0" u="none" strike="noStrike" kern="1200" dirty="0">
                <a:solidFill>
                  <a:schemeClr val="tx1"/>
                </a:solidFill>
                <a:effectLst/>
                <a:latin typeface="+mn-lt"/>
                <a:ea typeface="+mn-ea"/>
                <a:cs typeface="+mn-cs"/>
                <a:hlinkClick r:id="rId3"/>
              </a:rPr>
              <a:t>Research Technology website</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442634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5f1913ea5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5f1913ea5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b="0" i="0" kern="1200" dirty="0">
                <a:solidFill>
                  <a:schemeClr val="tx1"/>
                </a:solidFill>
                <a:effectLst/>
                <a:latin typeface="+mn-lt"/>
                <a:ea typeface="+mn-ea"/>
                <a:cs typeface="+mn-cs"/>
              </a:rPr>
              <a:t>We’ll spend some time getting familiar with the Galaxy interface, layout, and key functions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52912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5f1913ea5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5f1913ea5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b="0" i="0" kern="1200" dirty="0">
                <a:solidFill>
                  <a:schemeClr val="tx1"/>
                </a:solidFill>
                <a:effectLst/>
                <a:latin typeface="+mn-lt"/>
                <a:ea typeface="+mn-ea"/>
                <a:cs typeface="+mn-cs"/>
              </a:rPr>
              <a:t>The Galaxy User Interface has a top menu bar and three panels: Tools, Main, and History</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52763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panels can be expanded/minimized using the small arrows and dragging the three small lines in the bottom left and right corners of the page</a:t>
            </a:r>
          </a:p>
          <a:p>
            <a:r>
              <a:rPr lang="en-US" sz="1200" b="0" i="0" kern="1200" dirty="0">
                <a:solidFill>
                  <a:schemeClr val="tx1"/>
                </a:solidFill>
                <a:effectLst/>
                <a:latin typeface="+mn-lt"/>
                <a:ea typeface="+mn-ea"/>
                <a:cs typeface="+mn-cs"/>
              </a:rPr>
              <a:t>To get back to the home page click the logo next to </a:t>
            </a:r>
            <a:r>
              <a:rPr lang="en-US" sz="1200" b="1" i="0" kern="1200" dirty="0">
                <a:solidFill>
                  <a:schemeClr val="tx1"/>
                </a:solidFill>
                <a:effectLst/>
                <a:latin typeface="+mn-lt"/>
                <a:ea typeface="+mn-ea"/>
                <a:cs typeface="+mn-cs"/>
              </a:rPr>
              <a:t>Galaxy Tufts</a:t>
            </a:r>
            <a:r>
              <a:rPr lang="en-US" sz="1200" b="0" i="0" kern="1200" dirty="0">
                <a:solidFill>
                  <a:schemeClr val="tx1"/>
                </a:solidFill>
                <a:effectLst/>
                <a:latin typeface="+mn-lt"/>
                <a:ea typeface="+mn-ea"/>
                <a:cs typeface="+mn-cs"/>
              </a:rPr>
              <a:t> on the top left of the page or the </a:t>
            </a:r>
            <a:r>
              <a:rPr lang="en-US" sz="1200" b="1" i="0" kern="1200" dirty="0">
                <a:solidFill>
                  <a:schemeClr val="tx1"/>
                </a:solidFill>
                <a:effectLst/>
                <a:latin typeface="+mn-lt"/>
                <a:ea typeface="+mn-ea"/>
                <a:cs typeface="+mn-cs"/>
              </a:rPr>
              <a:t>Analyze Data</a:t>
            </a:r>
            <a:r>
              <a:rPr lang="en-US" sz="1200" b="0" i="0" kern="1200" dirty="0">
                <a:solidFill>
                  <a:schemeClr val="tx1"/>
                </a:solidFill>
                <a:effectLst/>
                <a:latin typeface="+mn-lt"/>
                <a:ea typeface="+mn-ea"/>
                <a:cs typeface="+mn-cs"/>
              </a:rPr>
              <a:t> tab on the top of the page</a:t>
            </a:r>
          </a:p>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16</a:t>
            </a:fld>
            <a:endParaRPr lang="en-US"/>
          </a:p>
        </p:txBody>
      </p:sp>
    </p:spTree>
    <p:extLst>
      <p:ext uri="{BB962C8B-B14F-4D97-AF65-F5344CB8AC3E}">
        <p14:creationId xmlns:p14="http://schemas.microsoft.com/office/powerpoint/2010/main" val="24029762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Histories are where a dataset and a set of analysis are stored</a:t>
            </a:r>
          </a:p>
          <a:p>
            <a:r>
              <a:rPr lang="en-US" sz="1200" b="0" i="0" kern="1200" dirty="0">
                <a:solidFill>
                  <a:schemeClr val="tx1"/>
                </a:solidFill>
                <a:effectLst/>
                <a:latin typeface="+mn-lt"/>
                <a:ea typeface="+mn-ea"/>
                <a:cs typeface="+mn-cs"/>
              </a:rPr>
              <a:t>Similar to a “working directory”.</a:t>
            </a:r>
          </a:p>
          <a:p>
            <a:r>
              <a:rPr lang="en-US" sz="1200" b="0" i="0" kern="1200" dirty="0">
                <a:solidFill>
                  <a:schemeClr val="tx1"/>
                </a:solidFill>
                <a:effectLst/>
                <a:latin typeface="+mn-lt"/>
                <a:ea typeface="+mn-ea"/>
                <a:cs typeface="+mn-cs"/>
              </a:rPr>
              <a:t>You can have multiple histories under the same account and you can view them all by clicking the </a:t>
            </a:r>
            <a:r>
              <a:rPr lang="en-US" sz="1200" b="1"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as shown below</a:t>
            </a:r>
          </a:p>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17</a:t>
            </a:fld>
            <a:endParaRPr lang="en-US"/>
          </a:p>
        </p:txBody>
      </p:sp>
    </p:spTree>
    <p:extLst>
      <p:ext uri="{BB962C8B-B14F-4D97-AF65-F5344CB8AC3E}">
        <p14:creationId xmlns:p14="http://schemas.microsoft.com/office/powerpoint/2010/main" val="39821909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Histories are where a dataset and a set of analysis are stored</a:t>
            </a:r>
          </a:p>
          <a:p>
            <a:r>
              <a:rPr lang="en-US" sz="1200" b="0" i="0" kern="1200" dirty="0">
                <a:solidFill>
                  <a:schemeClr val="tx1"/>
                </a:solidFill>
                <a:effectLst/>
                <a:latin typeface="+mn-lt"/>
                <a:ea typeface="+mn-ea"/>
                <a:cs typeface="+mn-cs"/>
              </a:rPr>
              <a:t>Similar to a “working directory”.</a:t>
            </a:r>
          </a:p>
          <a:p>
            <a:r>
              <a:rPr lang="en-US" sz="1200" b="0" i="0" kern="1200" dirty="0">
                <a:solidFill>
                  <a:schemeClr val="tx1"/>
                </a:solidFill>
                <a:effectLst/>
                <a:latin typeface="+mn-lt"/>
                <a:ea typeface="+mn-ea"/>
                <a:cs typeface="+mn-cs"/>
              </a:rPr>
              <a:t>You can have multiple histories under the same account and you can view them all by clicking the </a:t>
            </a:r>
            <a:r>
              <a:rPr lang="en-US" sz="1200" b="1"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as shown below</a:t>
            </a:r>
          </a:p>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18</a:t>
            </a:fld>
            <a:endParaRPr lang="en-US"/>
          </a:p>
        </p:txBody>
      </p:sp>
    </p:spTree>
    <p:extLst>
      <p:ext uri="{BB962C8B-B14F-4D97-AF65-F5344CB8AC3E}">
        <p14:creationId xmlns:p14="http://schemas.microsoft.com/office/powerpoint/2010/main" val="16291051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 the </a:t>
            </a:r>
            <a:r>
              <a:rPr lang="en-US" sz="1200" b="1" i="0" kern="1200" dirty="0">
                <a:solidFill>
                  <a:schemeClr val="tx1"/>
                </a:solidFill>
                <a:effectLst/>
                <a:latin typeface="+mn-lt"/>
                <a:ea typeface="+mn-ea"/>
                <a:cs typeface="+mn-cs"/>
              </a:rPr>
              <a:t>Tools</a:t>
            </a:r>
            <a:r>
              <a:rPr lang="en-US" sz="1200" b="0" i="0" kern="1200" dirty="0">
                <a:solidFill>
                  <a:schemeClr val="tx1"/>
                </a:solidFill>
                <a:effectLst/>
                <a:latin typeface="+mn-lt"/>
                <a:ea typeface="+mn-ea"/>
                <a:cs typeface="+mn-cs"/>
              </a:rPr>
              <a:t> panel, either search by name or click the category that your tool would fall under</a:t>
            </a:r>
          </a:p>
          <a:p>
            <a:r>
              <a:rPr lang="en-US" sz="1200" b="0" i="0" kern="1200" dirty="0">
                <a:solidFill>
                  <a:schemeClr val="tx1"/>
                </a:solidFill>
                <a:effectLst/>
                <a:latin typeface="+mn-lt"/>
                <a:ea typeface="+mn-ea"/>
                <a:cs typeface="+mn-cs"/>
              </a:rPr>
              <a:t>For example for </a:t>
            </a:r>
            <a:r>
              <a:rPr lang="en-US" sz="1200" b="0" i="0" kern="1200" dirty="0" err="1">
                <a:solidFill>
                  <a:schemeClr val="tx1"/>
                </a:solidFill>
                <a:effectLst/>
                <a:latin typeface="+mn-lt"/>
                <a:ea typeface="+mn-ea"/>
                <a:cs typeface="+mn-cs"/>
              </a:rPr>
              <a:t>RNAseq</a:t>
            </a:r>
            <a:r>
              <a:rPr lang="en-US" sz="1200" b="0" i="0" kern="1200" dirty="0">
                <a:solidFill>
                  <a:schemeClr val="tx1"/>
                </a:solidFill>
                <a:effectLst/>
                <a:latin typeface="+mn-lt"/>
                <a:ea typeface="+mn-ea"/>
                <a:cs typeface="+mn-cs"/>
              </a:rPr>
              <a:t> analysis, they will be stored under the RNA-seq category</a:t>
            </a:r>
          </a:p>
          <a:p>
            <a:r>
              <a:rPr lang="en-US" sz="1200" b="0" i="0" kern="1200" dirty="0">
                <a:solidFill>
                  <a:schemeClr val="tx1"/>
                </a:solidFill>
                <a:effectLst/>
                <a:latin typeface="+mn-lt"/>
                <a:ea typeface="+mn-ea"/>
                <a:cs typeface="+mn-cs"/>
              </a:rPr>
              <a:t>Tools for alignment will be under the Mapping category</a:t>
            </a:r>
          </a:p>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19</a:t>
            </a:fld>
            <a:endParaRPr lang="en-US"/>
          </a:p>
        </p:txBody>
      </p:sp>
    </p:spTree>
    <p:extLst>
      <p:ext uri="{BB962C8B-B14F-4D97-AF65-F5344CB8AC3E}">
        <p14:creationId xmlns:p14="http://schemas.microsoft.com/office/powerpoint/2010/main" val="767736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80D187C-9021-B548-9077-AFDC4E6B596E}" type="slidenum">
              <a:rPr lang="en-US" smtClean="0"/>
              <a:t>2</a:t>
            </a:fld>
            <a:endParaRPr lang="en-US"/>
          </a:p>
        </p:txBody>
      </p:sp>
    </p:spTree>
    <p:extLst>
      <p:ext uri="{BB962C8B-B14F-4D97-AF65-F5344CB8AC3E}">
        <p14:creationId xmlns:p14="http://schemas.microsoft.com/office/powerpoint/2010/main" val="10690411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Click the name of the tool you would like to use and the tool menu will appear in the </a:t>
            </a:r>
            <a:r>
              <a:rPr lang="en-US" sz="1200" b="1" i="0" kern="1200" dirty="0">
                <a:solidFill>
                  <a:schemeClr val="tx1"/>
                </a:solidFill>
                <a:effectLst/>
                <a:latin typeface="+mn-lt"/>
                <a:ea typeface="+mn-ea"/>
                <a:cs typeface="+mn-cs"/>
              </a:rPr>
              <a:t>Main</a:t>
            </a:r>
            <a:r>
              <a:rPr lang="en-US" sz="1200" b="0" i="0" kern="1200" dirty="0">
                <a:solidFill>
                  <a:schemeClr val="tx1"/>
                </a:solidFill>
                <a:effectLst/>
                <a:latin typeface="+mn-lt"/>
                <a:ea typeface="+mn-ea"/>
                <a:cs typeface="+mn-cs"/>
              </a:rPr>
              <a:t> panel.</a:t>
            </a:r>
          </a:p>
          <a:p>
            <a:r>
              <a:rPr lang="en-US" sz="1200" b="0" i="0" kern="1200" dirty="0">
                <a:solidFill>
                  <a:schemeClr val="tx1"/>
                </a:solidFill>
                <a:effectLst/>
                <a:latin typeface="+mn-lt"/>
                <a:ea typeface="+mn-ea"/>
                <a:cs typeface="+mn-cs"/>
              </a:rPr>
              <a:t>With that brief introduction to the Tool, Main and History panels, we’ll walk through an NGS sequencing data analysis example.</a:t>
            </a:r>
          </a:p>
        </p:txBody>
      </p:sp>
      <p:sp>
        <p:nvSpPr>
          <p:cNvPr id="4" name="Slide Number Placeholder 3"/>
          <p:cNvSpPr>
            <a:spLocks noGrp="1"/>
          </p:cNvSpPr>
          <p:nvPr>
            <p:ph type="sldNum" sz="quarter" idx="5"/>
          </p:nvPr>
        </p:nvSpPr>
        <p:spPr/>
        <p:txBody>
          <a:bodyPr/>
          <a:lstStyle/>
          <a:p>
            <a:fld id="{CC7DCC44-C92B-864B-BD5A-A3F5692750E1}" type="slidenum">
              <a:rPr lang="en-US" smtClean="0"/>
              <a:t>20</a:t>
            </a:fld>
            <a:endParaRPr lang="en-US"/>
          </a:p>
        </p:txBody>
      </p:sp>
    </p:spTree>
    <p:extLst>
      <p:ext uri="{BB962C8B-B14F-4D97-AF65-F5344CB8AC3E}">
        <p14:creationId xmlns:p14="http://schemas.microsoft.com/office/powerpoint/2010/main" val="15650655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Data can be uploaded to Galaxy in a number of ways by </a:t>
            </a:r>
            <a:r>
              <a:rPr lang="en-US" sz="1200" b="0" i="0" kern="1200" dirty="0" err="1">
                <a:solidFill>
                  <a:schemeClr val="tx1"/>
                </a:solidFill>
                <a:effectLst/>
                <a:latin typeface="+mn-lt"/>
                <a:ea typeface="+mn-ea"/>
                <a:cs typeface="+mn-cs"/>
              </a:rPr>
              <a:t>clisking</a:t>
            </a:r>
            <a:r>
              <a:rPr lang="en-US" sz="1200" b="0" i="0" kern="1200" dirty="0">
                <a:solidFill>
                  <a:schemeClr val="tx1"/>
                </a:solidFill>
                <a:effectLst/>
                <a:latin typeface="+mn-lt"/>
                <a:ea typeface="+mn-ea"/>
                <a:cs typeface="+mn-cs"/>
              </a:rPr>
              <a:t> the “Upload” icon on the top of the Tools panel.</a:t>
            </a:r>
          </a:p>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21</a:t>
            </a:fld>
            <a:endParaRPr lang="en-US"/>
          </a:p>
        </p:txBody>
      </p:sp>
    </p:spTree>
    <p:extLst>
      <p:ext uri="{BB962C8B-B14F-4D97-AF65-F5344CB8AC3E}">
        <p14:creationId xmlns:p14="http://schemas.microsoft.com/office/powerpoint/2010/main" val="9046802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Data can be uploaded to Galaxy in a number of ways by </a:t>
            </a:r>
            <a:r>
              <a:rPr lang="en-US" sz="1200" b="0" i="0" kern="1200" dirty="0" err="1">
                <a:solidFill>
                  <a:schemeClr val="tx1"/>
                </a:solidFill>
                <a:effectLst/>
                <a:latin typeface="+mn-lt"/>
                <a:ea typeface="+mn-ea"/>
                <a:cs typeface="+mn-cs"/>
              </a:rPr>
              <a:t>clisking</a:t>
            </a:r>
            <a:r>
              <a:rPr lang="en-US" sz="1200" b="0" i="0" kern="1200" dirty="0">
                <a:solidFill>
                  <a:schemeClr val="tx1"/>
                </a:solidFill>
                <a:effectLst/>
                <a:latin typeface="+mn-lt"/>
                <a:ea typeface="+mn-ea"/>
                <a:cs typeface="+mn-cs"/>
              </a:rPr>
              <a:t> the “Upload” icon on the top of the Tools panel.</a:t>
            </a:r>
          </a:p>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22</a:t>
            </a:fld>
            <a:endParaRPr lang="en-US"/>
          </a:p>
        </p:txBody>
      </p:sp>
    </p:spTree>
    <p:extLst>
      <p:ext uri="{BB962C8B-B14F-4D97-AF65-F5344CB8AC3E}">
        <p14:creationId xmlns:p14="http://schemas.microsoft.com/office/powerpoint/2010/main" val="7842937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5d4c1ec0b9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5d4c1ec0b9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887256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24</a:t>
            </a:fld>
            <a:endParaRPr lang="en-US"/>
          </a:p>
        </p:txBody>
      </p:sp>
    </p:spTree>
    <p:extLst>
      <p:ext uri="{BB962C8B-B14F-4D97-AF65-F5344CB8AC3E}">
        <p14:creationId xmlns:p14="http://schemas.microsoft.com/office/powerpoint/2010/main" val="20711471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25</a:t>
            </a:fld>
            <a:endParaRPr lang="en-US"/>
          </a:p>
        </p:txBody>
      </p:sp>
    </p:spTree>
    <p:extLst>
      <p:ext uri="{BB962C8B-B14F-4D97-AF65-F5344CB8AC3E}">
        <p14:creationId xmlns:p14="http://schemas.microsoft.com/office/powerpoint/2010/main" val="42320658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7DCC44-C92B-864B-BD5A-A3F5692750E1}" type="slidenum">
              <a:rPr lang="en-US" smtClean="0"/>
              <a:t>30</a:t>
            </a:fld>
            <a:endParaRPr lang="en-US"/>
          </a:p>
        </p:txBody>
      </p:sp>
    </p:spTree>
    <p:extLst>
      <p:ext uri="{BB962C8B-B14F-4D97-AF65-F5344CB8AC3E}">
        <p14:creationId xmlns:p14="http://schemas.microsoft.com/office/powerpoint/2010/main" val="35366440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31</a:t>
            </a:fld>
            <a:endParaRPr lang="en-US"/>
          </a:p>
        </p:txBody>
      </p:sp>
    </p:spTree>
    <p:extLst>
      <p:ext uri="{BB962C8B-B14F-4D97-AF65-F5344CB8AC3E}">
        <p14:creationId xmlns:p14="http://schemas.microsoft.com/office/powerpoint/2010/main" val="2960362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Severe acute respiratory syndrome-coronavirus (SARS-</a:t>
            </a:r>
            <a:r>
              <a:rPr lang="en-US" sz="1200" b="0" i="0" kern="1200" dirty="0" err="1">
                <a:solidFill>
                  <a:schemeClr val="tx1"/>
                </a:solidFill>
                <a:effectLst/>
                <a:latin typeface="+mn-lt"/>
                <a:ea typeface="+mn-ea"/>
                <a:cs typeface="+mn-cs"/>
              </a:rPr>
              <a:t>CoV</a:t>
            </a:r>
            <a:r>
              <a:rPr lang="en-US" sz="1200" b="0" i="0" kern="1200" dirty="0">
                <a:solidFill>
                  <a:schemeClr val="tx1"/>
                </a:solidFill>
                <a:effectLst/>
                <a:latin typeface="+mn-lt"/>
                <a:ea typeface="+mn-ea"/>
                <a:cs typeface="+mn-cs"/>
              </a:rPr>
              <a:t>) has an RNA genome, which encodes proteins necessary for it’s replication inside cells.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genome is contained in an envelope, which is studded with envelope and Spike proteins.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It enters host cells when the receptor binding domain of the Spike protein binds to the host cell receptor angiotensin-converting enzyme 2 (ACE2)</a:t>
            </a:r>
            <a:r>
              <a:rPr lang="en-US" sz="1200" b="0" i="0" kern="1200" baseline="30000" dirty="0">
                <a:solidFill>
                  <a:schemeClr val="tx1"/>
                </a:solidFill>
                <a:effectLst/>
                <a:latin typeface="+mn-lt"/>
                <a:ea typeface="+mn-ea"/>
                <a:cs typeface="+mn-cs"/>
                <a:hlinkClick r:id="rId3" tooltip="Inoue, Y. et al. Clathrin-dependent entry of severe acute respiratory syndrome coronavirus into target cells expressing ACE2 with the cytoplasmic tail deleted. J. Virol. 81, 8722–8729 (2007)."/>
              </a:rPr>
              <a:t>129</a:t>
            </a:r>
            <a:r>
              <a:rPr lang="en-US" sz="1200" b="0" i="0" kern="1200" dirty="0">
                <a:solidFill>
                  <a:schemeClr val="tx1"/>
                </a:solidFill>
                <a:effectLst/>
                <a:latin typeface="+mn-lt"/>
                <a:ea typeface="+mn-ea"/>
                <a:cs typeface="+mn-cs"/>
              </a:rPr>
              <a:t>, and the ACE2–virus complex enters the cell where downstream steps in the virus lifecycle take place.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Viruses have a high mutation rate, and not surprisingly the Spike protein is under selective pressure to change the receptor binding domain in order to more readily infect cells.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C7DCC44-C92B-864B-BD5A-A3F5692750E1}" type="slidenum">
              <a:rPr lang="en-US" smtClean="0"/>
              <a:t>3</a:t>
            </a:fld>
            <a:endParaRPr lang="en-US"/>
          </a:p>
        </p:txBody>
      </p:sp>
    </p:spTree>
    <p:extLst>
      <p:ext uri="{BB962C8B-B14F-4D97-AF65-F5344CB8AC3E}">
        <p14:creationId xmlns:p14="http://schemas.microsoft.com/office/powerpoint/2010/main" val="1932709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As we have probably all heard there are several </a:t>
            </a:r>
            <a:r>
              <a:rPr lang="en-US" sz="1200" b="0" i="0" kern="1200" dirty="0" err="1">
                <a:solidFill>
                  <a:schemeClr val="tx1"/>
                </a:solidFill>
                <a:effectLst/>
                <a:latin typeface="+mn-lt"/>
                <a:ea typeface="+mn-ea"/>
                <a:cs typeface="+mn-cs"/>
              </a:rPr>
              <a:t>varaints</a:t>
            </a:r>
            <a:r>
              <a:rPr lang="en-US" sz="1200" b="0" i="0" kern="1200" dirty="0">
                <a:solidFill>
                  <a:schemeClr val="tx1"/>
                </a:solidFill>
                <a:effectLst/>
                <a:latin typeface="+mn-lt"/>
                <a:ea typeface="+mn-ea"/>
                <a:cs typeface="+mn-cs"/>
              </a:rPr>
              <a:t> of the originally characterized </a:t>
            </a:r>
            <a:r>
              <a:rPr lang="en-US" sz="1200" b="0" i="0" kern="1200" dirty="0" err="1">
                <a:solidFill>
                  <a:schemeClr val="tx1"/>
                </a:solidFill>
                <a:effectLst/>
                <a:latin typeface="+mn-lt"/>
                <a:ea typeface="+mn-ea"/>
                <a:cs typeface="+mn-cs"/>
              </a:rPr>
              <a:t>sars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cov</a:t>
            </a:r>
            <a:r>
              <a:rPr lang="en-US" sz="1200" b="0" i="0" kern="1200" dirty="0">
                <a:solidFill>
                  <a:schemeClr val="tx1"/>
                </a:solidFill>
                <a:effectLst/>
                <a:latin typeface="+mn-lt"/>
                <a:ea typeface="+mn-ea"/>
                <a:cs typeface="+mn-cs"/>
              </a:rPr>
              <a:t> 2 sequence that are circulating at high levels around the world.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They contain 5 major mutations with respect to the original sequence, shown here.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For example take T478, which is spike protein residue number 478 which is threonine (T) in the original sequence, and changes </a:t>
            </a:r>
            <a:r>
              <a:rPr lang="en-US" sz="1200" b="0" i="0" kern="1200" dirty="0" err="1">
                <a:solidFill>
                  <a:schemeClr val="tx1"/>
                </a:solidFill>
                <a:effectLst/>
                <a:latin typeface="+mn-lt"/>
                <a:ea typeface="+mn-ea"/>
                <a:cs typeface="+mn-cs"/>
              </a:rPr>
              <a:t>tolysine</a:t>
            </a:r>
            <a:r>
              <a:rPr lang="en-US" sz="1200" b="0" i="0" kern="1200" dirty="0">
                <a:solidFill>
                  <a:schemeClr val="tx1"/>
                </a:solidFill>
                <a:effectLst/>
                <a:latin typeface="+mn-lt"/>
                <a:ea typeface="+mn-ea"/>
                <a:cs typeface="+mn-cs"/>
              </a:rPr>
              <a:t> (K) in the delta variant.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These mutations in the spike proteins have been shown to result in higher ACE2 affinity, transmissibility among other phenotypes that make them an increased thread to public health.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Today, we’ll study a delta variant sample and compare these positions to the originally characterized sequence using bioinformatics methods.</a:t>
            </a:r>
          </a:p>
        </p:txBody>
      </p:sp>
      <p:sp>
        <p:nvSpPr>
          <p:cNvPr id="4" name="Slide Number Placeholder 3"/>
          <p:cNvSpPr>
            <a:spLocks noGrp="1"/>
          </p:cNvSpPr>
          <p:nvPr>
            <p:ph type="sldNum" sz="quarter" idx="5"/>
          </p:nvPr>
        </p:nvSpPr>
        <p:spPr/>
        <p:txBody>
          <a:bodyPr/>
          <a:lstStyle/>
          <a:p>
            <a:fld id="{CC7DCC44-C92B-864B-BD5A-A3F5692750E1}" type="slidenum">
              <a:rPr lang="en-US" smtClean="0"/>
              <a:t>4</a:t>
            </a:fld>
            <a:endParaRPr lang="en-US"/>
          </a:p>
        </p:txBody>
      </p:sp>
    </p:spTree>
    <p:extLst>
      <p:ext uri="{BB962C8B-B14F-4D97-AF65-F5344CB8AC3E}">
        <p14:creationId xmlns:p14="http://schemas.microsoft.com/office/powerpoint/2010/main" val="4107151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 National Center for Biotechnology Information hosts repositories for many types of biomedical and genomics data. Today we'll retrieve reference data from Nucleotide repository, which contains among other things sequence records for SARS-CoV2 genomes as well as the Sequence Read Archive (SRA) where raw next generation sequencing data can be easily obtained for reanalysis.</a:t>
            </a:r>
          </a:p>
        </p:txBody>
      </p:sp>
      <p:sp>
        <p:nvSpPr>
          <p:cNvPr id="4" name="Slide Number Placeholder 3"/>
          <p:cNvSpPr>
            <a:spLocks noGrp="1"/>
          </p:cNvSpPr>
          <p:nvPr>
            <p:ph type="sldNum" sz="quarter" idx="5"/>
          </p:nvPr>
        </p:nvSpPr>
        <p:spPr/>
        <p:txBody>
          <a:bodyPr/>
          <a:lstStyle/>
          <a:p>
            <a:fld id="{CC7DCC44-C92B-864B-BD5A-A3F5692750E1}" type="slidenum">
              <a:rPr lang="en-US" smtClean="0"/>
              <a:t>5</a:t>
            </a:fld>
            <a:endParaRPr lang="en-US"/>
          </a:p>
        </p:txBody>
      </p:sp>
    </p:spTree>
    <p:extLst>
      <p:ext uri="{BB962C8B-B14F-4D97-AF65-F5344CB8AC3E}">
        <p14:creationId xmlns:p14="http://schemas.microsoft.com/office/powerpoint/2010/main" val="2251502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6</a:t>
            </a:fld>
            <a:endParaRPr lang="en-US"/>
          </a:p>
        </p:txBody>
      </p:sp>
    </p:spTree>
    <p:extLst>
      <p:ext uri="{BB962C8B-B14F-4D97-AF65-F5344CB8AC3E}">
        <p14:creationId xmlns:p14="http://schemas.microsoft.com/office/powerpoint/2010/main" val="240658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process of </a:t>
            </a:r>
            <a:r>
              <a:rPr lang="en-US" sz="1200" b="0" i="0" kern="1200" dirty="0" err="1">
                <a:solidFill>
                  <a:schemeClr val="tx1"/>
                </a:solidFill>
                <a:effectLst/>
                <a:latin typeface="+mn-lt"/>
                <a:ea typeface="+mn-ea"/>
                <a:cs typeface="+mn-cs"/>
              </a:rPr>
              <a:t>ngs</a:t>
            </a:r>
            <a:r>
              <a:rPr lang="en-US" sz="1200" b="0" i="0" kern="1200" dirty="0">
                <a:solidFill>
                  <a:schemeClr val="tx1"/>
                </a:solidFill>
                <a:effectLst/>
                <a:latin typeface="+mn-lt"/>
                <a:ea typeface="+mn-ea"/>
                <a:cs typeface="+mn-cs"/>
              </a:rPr>
              <a:t> sequencing for a virus-containing specimen is complex, and for those without a molecular biology background some of the steps may be beyond the scope of this workshop.</a:t>
            </a:r>
          </a:p>
          <a:p>
            <a:r>
              <a:rPr lang="en-US" sz="1200" b="0" i="0" kern="1200" dirty="0">
                <a:solidFill>
                  <a:schemeClr val="tx1"/>
                </a:solidFill>
                <a:effectLst/>
                <a:latin typeface="+mn-lt"/>
                <a:ea typeface="+mn-ea"/>
                <a:cs typeface="+mn-cs"/>
              </a:rPr>
              <a:t>I’ll give a very high level description and followed by a more detailed one.  </a:t>
            </a:r>
          </a:p>
          <a:p>
            <a:r>
              <a:rPr lang="en-US" sz="1200" b="0" i="0" kern="1200" dirty="0">
                <a:solidFill>
                  <a:schemeClr val="tx1"/>
                </a:solidFill>
                <a:effectLst/>
                <a:latin typeface="+mn-lt"/>
                <a:ea typeface="+mn-ea"/>
                <a:cs typeface="+mn-cs"/>
              </a:rPr>
              <a:t>The highest level picture is that a specimen is collected, usually via nasal swap, and contains virus with RNA genome. </a:t>
            </a:r>
          </a:p>
          <a:p>
            <a:r>
              <a:rPr lang="en-US" sz="1200" b="0" i="0" kern="1200" dirty="0">
                <a:solidFill>
                  <a:schemeClr val="tx1"/>
                </a:solidFill>
                <a:effectLst/>
                <a:latin typeface="+mn-lt"/>
                <a:ea typeface="+mn-ea"/>
                <a:cs typeface="+mn-cs"/>
              </a:rPr>
              <a:t>As bioinformaticians we are given files containing short reads with fractions of the sequence of the RNA genome.</a:t>
            </a:r>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7</a:t>
            </a:fld>
            <a:endParaRPr lang="en-US"/>
          </a:p>
        </p:txBody>
      </p:sp>
    </p:spTree>
    <p:extLst>
      <p:ext uri="{BB962C8B-B14F-4D97-AF65-F5344CB8AC3E}">
        <p14:creationId xmlns:p14="http://schemas.microsoft.com/office/powerpoint/2010/main" val="2984399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At a more detailed level;</a:t>
            </a:r>
          </a:p>
          <a:p>
            <a:r>
              <a:rPr lang="en-US" sz="1200" b="0" i="0" kern="1200" dirty="0">
                <a:solidFill>
                  <a:schemeClr val="tx1"/>
                </a:solidFill>
                <a:effectLst/>
                <a:latin typeface="+mn-lt"/>
                <a:ea typeface="+mn-ea"/>
                <a:cs typeface="+mn-cs"/>
              </a:rPr>
              <a:t>Then total RNA is extracted from the sample, this contains both virus and host RNA.</a:t>
            </a:r>
          </a:p>
          <a:p>
            <a:r>
              <a:rPr lang="en-US" sz="1200" b="0" i="0" kern="1200" dirty="0">
                <a:solidFill>
                  <a:schemeClr val="tx1"/>
                </a:solidFill>
                <a:effectLst/>
                <a:latin typeface="+mn-lt"/>
                <a:ea typeface="+mn-ea"/>
                <a:cs typeface="+mn-cs"/>
              </a:rPr>
              <a:t>At this point a decision is made about downstream protocol based on whether the virus is known.</a:t>
            </a:r>
          </a:p>
          <a:p>
            <a:r>
              <a:rPr lang="en-US" sz="1200" b="0" i="0" kern="1200" dirty="0">
                <a:solidFill>
                  <a:schemeClr val="tx1"/>
                </a:solidFill>
                <a:effectLst/>
                <a:latin typeface="+mn-lt"/>
                <a:ea typeface="+mn-ea"/>
                <a:cs typeface="+mn-cs"/>
              </a:rPr>
              <a:t>In the case we will study, the authors are interested in sequencing SARS-CoV-2 which has a known sequence, so they can design virus specific primers which will capture SARS-CoV2 and not the host RNA, and transcribe it into complementary DNA which can be prepped for sequencing.</a:t>
            </a:r>
          </a:p>
          <a:p>
            <a:r>
              <a:rPr lang="en-US" sz="1200" b="0" i="0" kern="1200" dirty="0">
                <a:solidFill>
                  <a:schemeClr val="tx1"/>
                </a:solidFill>
                <a:effectLst/>
                <a:latin typeface="+mn-lt"/>
                <a:ea typeface="+mn-ea"/>
                <a:cs typeface="+mn-cs"/>
              </a:rPr>
              <a:t>Importantly, the primers they design will limit what they capture, so they must design the primers to bind in regions that they expect are conserved between viral variants.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amplification procedure has to be performed, because the current NGS technologies require a high input DNA amount and the viral genome amount is several orders of magnitude lower. </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Then, the preparation for NGS sequencing begins.</a:t>
            </a:r>
          </a:p>
          <a:p>
            <a:r>
              <a:rPr lang="en-US" sz="1200" b="0" i="0" kern="1200" dirty="0">
                <a:solidFill>
                  <a:schemeClr val="tx1"/>
                </a:solidFill>
                <a:effectLst/>
                <a:latin typeface="+mn-lt"/>
                <a:ea typeface="+mn-ea"/>
                <a:cs typeface="+mn-cs"/>
              </a:rPr>
              <a:t>We start with viral </a:t>
            </a:r>
            <a:r>
              <a:rPr lang="en-US" sz="1200" b="0" i="0" kern="1200" dirty="0" err="1">
                <a:solidFill>
                  <a:schemeClr val="tx1"/>
                </a:solidFill>
                <a:effectLst/>
                <a:latin typeface="+mn-lt"/>
                <a:ea typeface="+mn-ea"/>
                <a:cs typeface="+mn-cs"/>
              </a:rPr>
              <a:t>cRNA</a:t>
            </a:r>
            <a:r>
              <a:rPr lang="en-US" sz="1200" b="0" i="0" kern="1200" dirty="0">
                <a:solidFill>
                  <a:schemeClr val="tx1"/>
                </a:solidFill>
                <a:effectLst/>
                <a:latin typeface="+mn-lt"/>
                <a:ea typeface="+mn-ea"/>
                <a:cs typeface="+mn-cs"/>
              </a:rPr>
              <a:t> fragments that can be sequenced the same as DNA on an NGS sequencer.</a:t>
            </a:r>
          </a:p>
          <a:p>
            <a:r>
              <a:rPr lang="en-US" sz="1200" b="0" i="0" kern="1200" dirty="0">
                <a:solidFill>
                  <a:schemeClr val="tx1"/>
                </a:solidFill>
                <a:effectLst/>
                <a:latin typeface="+mn-lt"/>
                <a:ea typeface="+mn-ea"/>
                <a:cs typeface="+mn-cs"/>
              </a:rPr>
              <a:t>Sequencing adapters are added (these are the blue rectangles) that will allow the cDNA fragments to attach to the sequencing </a:t>
            </a:r>
            <a:r>
              <a:rPr lang="en-US" sz="1200" b="0" i="0" kern="1200" dirty="0" err="1">
                <a:solidFill>
                  <a:schemeClr val="tx1"/>
                </a:solidFill>
                <a:effectLst/>
                <a:latin typeface="+mn-lt"/>
                <a:ea typeface="+mn-ea"/>
                <a:cs typeface="+mn-cs"/>
              </a:rPr>
              <a:t>flowcell</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I won’t go in depth through the sequencing process, but the sequence of the fragments is determined using fluorescently tagged nucleotides that emit a colored light signal when they attach to a base on the fragment being sequences. It is the optical signal that the instrument reads to determine which base in the sequence was read.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8</a:t>
            </a:fld>
            <a:endParaRPr lang="en-US"/>
          </a:p>
        </p:txBody>
      </p:sp>
    </p:spTree>
    <p:extLst>
      <p:ext uri="{BB962C8B-B14F-4D97-AF65-F5344CB8AC3E}">
        <p14:creationId xmlns:p14="http://schemas.microsoft.com/office/powerpoint/2010/main" val="3825982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5f1913ea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5f1913ea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1" i="0" kern="1200" dirty="0">
                <a:solidFill>
                  <a:schemeClr val="tx1"/>
                </a:solidFill>
                <a:effectLst/>
                <a:latin typeface="+mn-lt"/>
                <a:ea typeface="+mn-ea"/>
                <a:cs typeface="+mn-cs"/>
              </a:rPr>
              <a:t>Here is a high level description of the mapping process. </a:t>
            </a:r>
            <a:r>
              <a:rPr lang="en-US" sz="1200" b="0" i="0" kern="1200" dirty="0">
                <a:solidFill>
                  <a:schemeClr val="tx1"/>
                </a:solidFill>
                <a:effectLst/>
                <a:latin typeface="+mn-lt"/>
                <a:ea typeface="+mn-ea"/>
                <a:cs typeface="+mn-cs"/>
              </a:rPr>
              <a:t>The input consists of a set of reads and a reference genome. In the middle, it gives the results of mapping: the locations of the reads on the reference genome. The first read is aligned at position 100 and the alignment has two mismatches. The second read is aligned at position 114. It is a local alignment with clippings on the left and right. The third read is aligned at position 123. It consists of a 2-base insertion and a 1-base deletion.</a:t>
            </a:r>
            <a:endParaRPr dirty="0"/>
          </a:p>
        </p:txBody>
      </p:sp>
    </p:spTree>
    <p:extLst>
      <p:ext uri="{BB962C8B-B14F-4D97-AF65-F5344CB8AC3E}">
        <p14:creationId xmlns:p14="http://schemas.microsoft.com/office/powerpoint/2010/main" val="3434130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FAE1C-7E74-D947-A28D-9C38D973F2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611C3FF-2EB6-AD40-B538-AF8159F33B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BD4D09-8444-9A46-A109-B477BAC651CD}"/>
              </a:ext>
            </a:extLst>
          </p:cNvPr>
          <p:cNvSpPr>
            <a:spLocks noGrp="1"/>
          </p:cNvSpPr>
          <p:nvPr>
            <p:ph type="dt" sz="half" idx="10"/>
          </p:nvPr>
        </p:nvSpPr>
        <p:spPr/>
        <p:txBody>
          <a:bodyPr/>
          <a:lstStyle/>
          <a:p>
            <a:fld id="{23484C70-F1E9-934E-A80F-7088EAC1A950}" type="datetimeFigureOut">
              <a:rPr lang="en-US" smtClean="0"/>
              <a:t>11/22/21</a:t>
            </a:fld>
            <a:endParaRPr lang="en-US"/>
          </a:p>
        </p:txBody>
      </p:sp>
      <p:sp>
        <p:nvSpPr>
          <p:cNvPr id="5" name="Footer Placeholder 4">
            <a:extLst>
              <a:ext uri="{FF2B5EF4-FFF2-40B4-BE49-F238E27FC236}">
                <a16:creationId xmlns:a16="http://schemas.microsoft.com/office/drawing/2014/main" id="{0B751DB1-D8B4-054A-9168-F46E01AF4D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A0CE7-423C-6145-B6A8-50ADB2857289}"/>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3731303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3ADEA-6809-344F-BB60-EBBD429EA4D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ABA0CE-670A-F24F-B75E-BCCF847482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D94A5F-B50A-844E-BDC1-FC97635025CE}"/>
              </a:ext>
            </a:extLst>
          </p:cNvPr>
          <p:cNvSpPr>
            <a:spLocks noGrp="1"/>
          </p:cNvSpPr>
          <p:nvPr>
            <p:ph type="dt" sz="half" idx="10"/>
          </p:nvPr>
        </p:nvSpPr>
        <p:spPr/>
        <p:txBody>
          <a:bodyPr/>
          <a:lstStyle/>
          <a:p>
            <a:fld id="{23484C70-F1E9-934E-A80F-7088EAC1A950}" type="datetimeFigureOut">
              <a:rPr lang="en-US" smtClean="0"/>
              <a:t>11/22/21</a:t>
            </a:fld>
            <a:endParaRPr lang="en-US"/>
          </a:p>
        </p:txBody>
      </p:sp>
      <p:sp>
        <p:nvSpPr>
          <p:cNvPr id="5" name="Footer Placeholder 4">
            <a:extLst>
              <a:ext uri="{FF2B5EF4-FFF2-40B4-BE49-F238E27FC236}">
                <a16:creationId xmlns:a16="http://schemas.microsoft.com/office/drawing/2014/main" id="{735B450A-5B02-0D46-BB36-3F6A61E6A7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081239-6590-FA42-85F0-E91CFE5DFCAB}"/>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2911639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1FEBD1-92F7-8548-88E0-821045E0F44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4D6CBAE-AC55-A24A-91FF-960311AF8D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11404-F406-BF42-9717-A05A12C6F971}"/>
              </a:ext>
            </a:extLst>
          </p:cNvPr>
          <p:cNvSpPr>
            <a:spLocks noGrp="1"/>
          </p:cNvSpPr>
          <p:nvPr>
            <p:ph type="dt" sz="half" idx="10"/>
          </p:nvPr>
        </p:nvSpPr>
        <p:spPr/>
        <p:txBody>
          <a:bodyPr/>
          <a:lstStyle/>
          <a:p>
            <a:fld id="{23484C70-F1E9-934E-A80F-7088EAC1A950}" type="datetimeFigureOut">
              <a:rPr lang="en-US" smtClean="0"/>
              <a:t>11/22/21</a:t>
            </a:fld>
            <a:endParaRPr lang="en-US"/>
          </a:p>
        </p:txBody>
      </p:sp>
      <p:sp>
        <p:nvSpPr>
          <p:cNvPr id="5" name="Footer Placeholder 4">
            <a:extLst>
              <a:ext uri="{FF2B5EF4-FFF2-40B4-BE49-F238E27FC236}">
                <a16:creationId xmlns:a16="http://schemas.microsoft.com/office/drawing/2014/main" id="{8712AB40-10F4-7D4C-BE6B-8C23CA93BB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8AC6D0-76FE-094C-9BBC-553F53732A93}"/>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4356584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13819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914A7-0F0E-9047-BEB7-8B208F31CC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D5BFD5-98F2-884F-88A8-151119F688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D16167-5514-004A-9AEC-F6C340972752}"/>
              </a:ext>
            </a:extLst>
          </p:cNvPr>
          <p:cNvSpPr>
            <a:spLocks noGrp="1"/>
          </p:cNvSpPr>
          <p:nvPr>
            <p:ph type="dt" sz="half" idx="10"/>
          </p:nvPr>
        </p:nvSpPr>
        <p:spPr/>
        <p:txBody>
          <a:bodyPr/>
          <a:lstStyle/>
          <a:p>
            <a:fld id="{23484C70-F1E9-934E-A80F-7088EAC1A950}" type="datetimeFigureOut">
              <a:rPr lang="en-US" smtClean="0"/>
              <a:t>11/22/21</a:t>
            </a:fld>
            <a:endParaRPr lang="en-US"/>
          </a:p>
        </p:txBody>
      </p:sp>
      <p:sp>
        <p:nvSpPr>
          <p:cNvPr id="5" name="Footer Placeholder 4">
            <a:extLst>
              <a:ext uri="{FF2B5EF4-FFF2-40B4-BE49-F238E27FC236}">
                <a16:creationId xmlns:a16="http://schemas.microsoft.com/office/drawing/2014/main" id="{0A2CE3AD-6BA0-5647-95E9-27CCC6BEB8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7342B4-B3F0-9F40-B615-DA2AB457570C}"/>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1485605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6E107-088C-D349-9FF4-BFB0D24607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B4AE11-A598-6C46-A756-700E78114C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96ED9F-9911-A149-BA67-12160B3FCBA9}"/>
              </a:ext>
            </a:extLst>
          </p:cNvPr>
          <p:cNvSpPr>
            <a:spLocks noGrp="1"/>
          </p:cNvSpPr>
          <p:nvPr>
            <p:ph type="dt" sz="half" idx="10"/>
          </p:nvPr>
        </p:nvSpPr>
        <p:spPr/>
        <p:txBody>
          <a:bodyPr/>
          <a:lstStyle/>
          <a:p>
            <a:fld id="{23484C70-F1E9-934E-A80F-7088EAC1A950}" type="datetimeFigureOut">
              <a:rPr lang="en-US" smtClean="0"/>
              <a:t>11/22/21</a:t>
            </a:fld>
            <a:endParaRPr lang="en-US"/>
          </a:p>
        </p:txBody>
      </p:sp>
      <p:sp>
        <p:nvSpPr>
          <p:cNvPr id="5" name="Footer Placeholder 4">
            <a:extLst>
              <a:ext uri="{FF2B5EF4-FFF2-40B4-BE49-F238E27FC236}">
                <a16:creationId xmlns:a16="http://schemas.microsoft.com/office/drawing/2014/main" id="{6C7B7C99-61CF-7742-AE08-802ECE3F00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4FD285-2053-684D-B660-743A1CB97068}"/>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1179471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01C64-322F-F549-9011-FAA6C8F8B1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5242F6-7B27-344A-8DDE-462D3E76D9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ED9095-8850-B448-A2D9-811D36D0C9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EDC049-55F6-6742-9455-527097698800}"/>
              </a:ext>
            </a:extLst>
          </p:cNvPr>
          <p:cNvSpPr>
            <a:spLocks noGrp="1"/>
          </p:cNvSpPr>
          <p:nvPr>
            <p:ph type="dt" sz="half" idx="10"/>
          </p:nvPr>
        </p:nvSpPr>
        <p:spPr/>
        <p:txBody>
          <a:bodyPr/>
          <a:lstStyle/>
          <a:p>
            <a:fld id="{23484C70-F1E9-934E-A80F-7088EAC1A950}" type="datetimeFigureOut">
              <a:rPr lang="en-US" smtClean="0"/>
              <a:t>11/22/21</a:t>
            </a:fld>
            <a:endParaRPr lang="en-US"/>
          </a:p>
        </p:txBody>
      </p:sp>
      <p:sp>
        <p:nvSpPr>
          <p:cNvPr id="6" name="Footer Placeholder 5">
            <a:extLst>
              <a:ext uri="{FF2B5EF4-FFF2-40B4-BE49-F238E27FC236}">
                <a16:creationId xmlns:a16="http://schemas.microsoft.com/office/drawing/2014/main" id="{499A9A09-07E0-5742-AD80-B59B2A4458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C6D166-DD1E-B14B-BE52-A8A14F1D3D14}"/>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814600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FBEA5-2F77-0A41-A248-6F04942781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6BEF321-673A-054F-B3AD-08A52C287C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C2E063-C13E-064F-AE59-423C2A7AF2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EA51D9-58AA-3F4B-84CB-19A9D591BB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BF584F-DD9E-184B-9E0F-52C3CBFF41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EEECF3-1660-1143-BD57-C5FD20C2E661}"/>
              </a:ext>
            </a:extLst>
          </p:cNvPr>
          <p:cNvSpPr>
            <a:spLocks noGrp="1"/>
          </p:cNvSpPr>
          <p:nvPr>
            <p:ph type="dt" sz="half" idx="10"/>
          </p:nvPr>
        </p:nvSpPr>
        <p:spPr/>
        <p:txBody>
          <a:bodyPr/>
          <a:lstStyle/>
          <a:p>
            <a:fld id="{23484C70-F1E9-934E-A80F-7088EAC1A950}" type="datetimeFigureOut">
              <a:rPr lang="en-US" smtClean="0"/>
              <a:t>11/22/21</a:t>
            </a:fld>
            <a:endParaRPr lang="en-US"/>
          </a:p>
        </p:txBody>
      </p:sp>
      <p:sp>
        <p:nvSpPr>
          <p:cNvPr id="8" name="Footer Placeholder 7">
            <a:extLst>
              <a:ext uri="{FF2B5EF4-FFF2-40B4-BE49-F238E27FC236}">
                <a16:creationId xmlns:a16="http://schemas.microsoft.com/office/drawing/2014/main" id="{A8D6B768-D790-2D4F-9972-8EB02594D7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DE8FD09-228A-9B46-A5E8-394513C9A1FB}"/>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2485942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B8C94-FF0C-B14D-8209-2CB258B1C1D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B8CCE60-0C20-0844-88F5-61392179B698}"/>
              </a:ext>
            </a:extLst>
          </p:cNvPr>
          <p:cNvSpPr>
            <a:spLocks noGrp="1"/>
          </p:cNvSpPr>
          <p:nvPr>
            <p:ph type="dt" sz="half" idx="10"/>
          </p:nvPr>
        </p:nvSpPr>
        <p:spPr/>
        <p:txBody>
          <a:bodyPr/>
          <a:lstStyle/>
          <a:p>
            <a:fld id="{23484C70-F1E9-934E-A80F-7088EAC1A950}" type="datetimeFigureOut">
              <a:rPr lang="en-US" smtClean="0"/>
              <a:t>11/22/21</a:t>
            </a:fld>
            <a:endParaRPr lang="en-US"/>
          </a:p>
        </p:txBody>
      </p:sp>
      <p:sp>
        <p:nvSpPr>
          <p:cNvPr id="4" name="Footer Placeholder 3">
            <a:extLst>
              <a:ext uri="{FF2B5EF4-FFF2-40B4-BE49-F238E27FC236}">
                <a16:creationId xmlns:a16="http://schemas.microsoft.com/office/drawing/2014/main" id="{EE4EC829-DAF1-D943-864F-0E6296D0F7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1680A2D-6843-B34A-99E4-CB3BB76EC76D}"/>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2315907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857A46-5EED-F244-B669-577FA6729282}"/>
              </a:ext>
            </a:extLst>
          </p:cNvPr>
          <p:cNvSpPr>
            <a:spLocks noGrp="1"/>
          </p:cNvSpPr>
          <p:nvPr>
            <p:ph type="dt" sz="half" idx="10"/>
          </p:nvPr>
        </p:nvSpPr>
        <p:spPr/>
        <p:txBody>
          <a:bodyPr/>
          <a:lstStyle/>
          <a:p>
            <a:fld id="{23484C70-F1E9-934E-A80F-7088EAC1A950}" type="datetimeFigureOut">
              <a:rPr lang="en-US" smtClean="0"/>
              <a:t>11/22/21</a:t>
            </a:fld>
            <a:endParaRPr lang="en-US"/>
          </a:p>
        </p:txBody>
      </p:sp>
      <p:sp>
        <p:nvSpPr>
          <p:cNvPr id="3" name="Footer Placeholder 2">
            <a:extLst>
              <a:ext uri="{FF2B5EF4-FFF2-40B4-BE49-F238E27FC236}">
                <a16:creationId xmlns:a16="http://schemas.microsoft.com/office/drawing/2014/main" id="{4532851D-DF31-5944-90C4-78E244AA68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B19B746-17A0-7A44-9E07-B23615A63359}"/>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511870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B301F-779E-E94F-B939-927FBB84BF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574BC13-5007-C749-9440-FAD8F0C1E0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75704D2-420F-9143-93F2-DECFD0C620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C7D15A-BDC6-FC42-A1A6-65799011FC8B}"/>
              </a:ext>
            </a:extLst>
          </p:cNvPr>
          <p:cNvSpPr>
            <a:spLocks noGrp="1"/>
          </p:cNvSpPr>
          <p:nvPr>
            <p:ph type="dt" sz="half" idx="10"/>
          </p:nvPr>
        </p:nvSpPr>
        <p:spPr/>
        <p:txBody>
          <a:bodyPr/>
          <a:lstStyle/>
          <a:p>
            <a:fld id="{23484C70-F1E9-934E-A80F-7088EAC1A950}" type="datetimeFigureOut">
              <a:rPr lang="en-US" smtClean="0"/>
              <a:t>11/22/21</a:t>
            </a:fld>
            <a:endParaRPr lang="en-US"/>
          </a:p>
        </p:txBody>
      </p:sp>
      <p:sp>
        <p:nvSpPr>
          <p:cNvPr id="6" name="Footer Placeholder 5">
            <a:extLst>
              <a:ext uri="{FF2B5EF4-FFF2-40B4-BE49-F238E27FC236}">
                <a16:creationId xmlns:a16="http://schemas.microsoft.com/office/drawing/2014/main" id="{5D10E684-4766-754B-8A4D-35587D2632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55BCA3-DC4F-1F42-B3E8-D842847BA146}"/>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2246167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A976F-AFCD-A345-A065-3EE9FA276C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F098AD3-B460-864D-A2B4-D516EB0C7E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4D0CF0-03A1-0D4A-AAD9-09630776DB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77977F-8A15-0149-812C-6268616FA76F}"/>
              </a:ext>
            </a:extLst>
          </p:cNvPr>
          <p:cNvSpPr>
            <a:spLocks noGrp="1"/>
          </p:cNvSpPr>
          <p:nvPr>
            <p:ph type="dt" sz="half" idx="10"/>
          </p:nvPr>
        </p:nvSpPr>
        <p:spPr/>
        <p:txBody>
          <a:bodyPr/>
          <a:lstStyle/>
          <a:p>
            <a:fld id="{23484C70-F1E9-934E-A80F-7088EAC1A950}" type="datetimeFigureOut">
              <a:rPr lang="en-US" smtClean="0"/>
              <a:t>11/22/21</a:t>
            </a:fld>
            <a:endParaRPr lang="en-US"/>
          </a:p>
        </p:txBody>
      </p:sp>
      <p:sp>
        <p:nvSpPr>
          <p:cNvPr id="6" name="Footer Placeholder 5">
            <a:extLst>
              <a:ext uri="{FF2B5EF4-FFF2-40B4-BE49-F238E27FC236}">
                <a16:creationId xmlns:a16="http://schemas.microsoft.com/office/drawing/2014/main" id="{50812C35-9466-0A49-BE4D-B4C37D8BCF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7B0841-D72A-124A-A73B-1A5BD90D9D88}"/>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657157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8C5482-353F-734F-BB8E-FADB7209A9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3155E2-1D14-CF44-959D-CEF1AB4939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A74350-2BAC-074D-9BB5-B6256D896E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484C70-F1E9-934E-A80F-7088EAC1A950}" type="datetimeFigureOut">
              <a:rPr lang="en-US" smtClean="0"/>
              <a:t>11/22/21</a:t>
            </a:fld>
            <a:endParaRPr lang="en-US"/>
          </a:p>
        </p:txBody>
      </p:sp>
      <p:sp>
        <p:nvSpPr>
          <p:cNvPr id="5" name="Footer Placeholder 4">
            <a:extLst>
              <a:ext uri="{FF2B5EF4-FFF2-40B4-BE49-F238E27FC236}">
                <a16:creationId xmlns:a16="http://schemas.microsoft.com/office/drawing/2014/main" id="{46B58642-AA87-BA49-B37D-49761CC343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F34EF93-41F2-D14B-BEC7-9766ED8F4C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5A7D84-B8C0-384E-8AA2-864A5D0A667D}" type="slidenum">
              <a:rPr lang="en-US" smtClean="0"/>
              <a:t>‹#›</a:t>
            </a:fld>
            <a:endParaRPr lang="en-US"/>
          </a:p>
        </p:txBody>
      </p:sp>
    </p:spTree>
    <p:extLst>
      <p:ext uri="{BB962C8B-B14F-4D97-AF65-F5344CB8AC3E}">
        <p14:creationId xmlns:p14="http://schemas.microsoft.com/office/powerpoint/2010/main" val="32114770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laxy.cluster.tufts.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ww.biostars.org/p/267167/"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alaxy.cluster.tufts.edu/"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hyperlink" Target="mailto:Rebecca.batorsky@tufts.edu" TargetMode="External"/><Relationship Id="rId10" Type="http://schemas.openxmlformats.org/officeDocument/2006/relationships/image" Target="../media/image6.png"/><Relationship Id="rId4" Type="http://schemas.openxmlformats.org/officeDocument/2006/relationships/hyperlink" Target="https://it.tufts.edu/research-technology/bioinformatics" TargetMode="External"/><Relationship Id="rId9" Type="http://schemas.openxmlformats.org/officeDocument/2006/relationships/image" Target="../media/image5.png"/><Relationship Id="rId1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alaxy.cluster.tufts.edu/"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hyperlink" Target="https://rbatorsky.github.io/intro-to-galaxy-ngs-sarscov2"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sites.google.com/site/himbcorelab/illumina_sequencing" TargetMode="External"/><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sites.google.com/site/himbcorelab/illumina_sequencing" TargetMode="External"/><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sites.google.com/site/himbcorelab/illumina_sequencing" TargetMode="External"/><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sites.google.com/site/himbcorelab/illumina_sequencing" TargetMode="External"/><Relationship Id="rId2" Type="http://schemas.openxmlformats.org/officeDocument/2006/relationships/image" Target="../media/image35.jpg"/><Relationship Id="rId1" Type="http://schemas.openxmlformats.org/officeDocument/2006/relationships/slideLayout" Target="../slideLayouts/slideLayout2.xml"/><Relationship Id="rId4" Type="http://schemas.openxmlformats.org/officeDocument/2006/relationships/hyperlink" Target="https://www.illumina.com/company/video-hub/fCd6B5HRaZ8.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mailto:tts-research@tufts.edu"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it.tufts.edu/research-technology/bioinformatic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C1B8A2D-BFA4-9947-A460-DAE146DA9E34}"/>
              </a:ext>
            </a:extLst>
          </p:cNvPr>
          <p:cNvSpPr>
            <a:spLocks noGrp="1"/>
          </p:cNvSpPr>
          <p:nvPr>
            <p:ph type="ctrTitle"/>
          </p:nvPr>
        </p:nvSpPr>
        <p:spPr>
          <a:xfrm>
            <a:off x="838199" y="4525347"/>
            <a:ext cx="6801321" cy="1737360"/>
          </a:xfrm>
        </p:spPr>
        <p:txBody>
          <a:bodyPr anchor="ctr">
            <a:normAutofit fontScale="90000"/>
          </a:bodyPr>
          <a:lstStyle/>
          <a:p>
            <a:pPr algn="r"/>
            <a:r>
              <a:rPr lang="en-US" sz="5600" dirty="0"/>
              <a:t>Intro to Next Generation Sequencing Data Analysis with Galaxy</a:t>
            </a:r>
          </a:p>
        </p:txBody>
      </p:sp>
      <p:sp>
        <p:nvSpPr>
          <p:cNvPr id="3" name="Subtitle 2">
            <a:extLst>
              <a:ext uri="{FF2B5EF4-FFF2-40B4-BE49-F238E27FC236}">
                <a16:creationId xmlns:a16="http://schemas.microsoft.com/office/drawing/2014/main" id="{9E2B9A9B-C1C9-F246-8CC5-B7B2F31D89ED}"/>
              </a:ext>
            </a:extLst>
          </p:cNvPr>
          <p:cNvSpPr>
            <a:spLocks noGrp="1"/>
          </p:cNvSpPr>
          <p:nvPr>
            <p:ph type="subTitle" idx="1"/>
          </p:nvPr>
        </p:nvSpPr>
        <p:spPr>
          <a:xfrm>
            <a:off x="7961258" y="4525347"/>
            <a:ext cx="4005452" cy="1610410"/>
          </a:xfrm>
        </p:spPr>
        <p:txBody>
          <a:bodyPr anchor="ctr">
            <a:normAutofit/>
          </a:bodyPr>
          <a:lstStyle/>
          <a:p>
            <a:pPr algn="l"/>
            <a:r>
              <a:rPr lang="en-US" dirty="0"/>
              <a:t>Rebecca </a:t>
            </a:r>
            <a:r>
              <a:rPr lang="en-US" dirty="0" err="1"/>
              <a:t>Batorsky</a:t>
            </a:r>
            <a:endParaRPr lang="en-US" dirty="0"/>
          </a:p>
          <a:p>
            <a:pPr algn="l"/>
            <a:r>
              <a:rPr lang="en-US" dirty="0" err="1"/>
              <a:t>Pr</a:t>
            </a:r>
            <a:r>
              <a:rPr lang="en-US" dirty="0"/>
              <a:t> Bioinformatics Scientist</a:t>
            </a:r>
          </a:p>
          <a:p>
            <a:pPr algn="l"/>
            <a:r>
              <a:rPr lang="en-US" dirty="0"/>
              <a:t>Nov 2021</a:t>
            </a:r>
          </a:p>
        </p:txBody>
      </p:sp>
      <p:sp>
        <p:nvSpPr>
          <p:cNvPr id="10" name="Oval 9">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68C7BD-E8ED-E54C-9FE4-F9A5EB240166}"/>
              </a:ext>
            </a:extLst>
          </p:cNvPr>
          <p:cNvSpPr txBox="1"/>
          <p:nvPr/>
        </p:nvSpPr>
        <p:spPr>
          <a:xfrm>
            <a:off x="6877956" y="20315"/>
            <a:ext cx="4996496" cy="1477328"/>
          </a:xfrm>
          <a:prstGeom prst="rect">
            <a:avLst/>
          </a:prstGeom>
          <a:noFill/>
        </p:spPr>
        <p:txBody>
          <a:bodyPr wrap="none" rtlCol="0">
            <a:spAutoFit/>
          </a:bodyPr>
          <a:lstStyle/>
          <a:p>
            <a:r>
              <a:rPr lang="en-US" dirty="0">
                <a:solidFill>
                  <a:schemeClr val="bg1"/>
                </a:solidFill>
              </a:rPr>
              <a:t>While we are waiting:</a:t>
            </a:r>
          </a:p>
          <a:p>
            <a:pPr marL="285750" indent="-285750">
              <a:buFont typeface="Arial" panose="020B0604020202020204" pitchFamily="34" charset="0"/>
              <a:buChar char="•"/>
            </a:pPr>
            <a:r>
              <a:rPr lang="en-US" dirty="0">
                <a:solidFill>
                  <a:schemeClr val="bg1"/>
                </a:solidFill>
              </a:rPr>
              <a:t>Connect to Tufts network (on campus or VPN)</a:t>
            </a:r>
            <a:endParaRPr lang="en-US" dirty="0">
              <a:solidFill>
                <a:schemeClr val="bg1"/>
              </a:solidFill>
              <a:hlinkClick r:id="rId3">
                <a:extLst>
                  <a:ext uri="{A12FA001-AC4F-418D-AE19-62706E023703}">
                    <ahyp:hlinkClr xmlns:ahyp="http://schemas.microsoft.com/office/drawing/2018/hyperlinkcolor" val="tx"/>
                  </a:ext>
                </a:extLst>
              </a:hlinkClick>
            </a:endParaRPr>
          </a:p>
          <a:p>
            <a:pPr marL="285750" indent="-285750">
              <a:buFont typeface="Arial" panose="020B0604020202020204" pitchFamily="34" charset="0"/>
              <a:buChar char="•"/>
            </a:pPr>
            <a:r>
              <a:rPr lang="en-US" dirty="0">
                <a:solidFill>
                  <a:schemeClr val="bg1"/>
                </a:solidFill>
              </a:rPr>
              <a:t>Chrome browser </a:t>
            </a:r>
            <a:r>
              <a:rPr lang="en-US" dirty="0">
                <a:solidFill>
                  <a:schemeClr val="bg1"/>
                </a:solidFill>
                <a:hlinkClick r:id="rId3">
                  <a:extLst>
                    <a:ext uri="{A12FA001-AC4F-418D-AE19-62706E023703}">
                      <ahyp:hlinkClr xmlns:ahyp="http://schemas.microsoft.com/office/drawing/2018/hyperlinkcolor" val="tx"/>
                    </a:ext>
                  </a:extLst>
                </a:hlinkClick>
              </a:rPr>
              <a:t>https://galaxy.cluster.tufts.edu</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Login with Tufts credentials</a:t>
            </a:r>
          </a:p>
          <a:p>
            <a:pPr marL="285750" indent="-285750">
              <a:buFont typeface="Arial" panose="020B0604020202020204" pitchFamily="34" charset="0"/>
              <a:buChar char="•"/>
            </a:pPr>
            <a:r>
              <a:rPr lang="en-US" dirty="0">
                <a:solidFill>
                  <a:schemeClr val="bg1"/>
                </a:solidFill>
              </a:rPr>
              <a:t>Let me know if you have trouble logging in</a:t>
            </a:r>
          </a:p>
        </p:txBody>
      </p:sp>
    </p:spTree>
    <p:extLst>
      <p:ext uri="{BB962C8B-B14F-4D97-AF65-F5344CB8AC3E}">
        <p14:creationId xmlns:p14="http://schemas.microsoft.com/office/powerpoint/2010/main" val="174920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Paired end vs Single end reads</a:t>
            </a:r>
          </a:p>
        </p:txBody>
      </p:sp>
      <p:pic>
        <p:nvPicPr>
          <p:cNvPr id="13" name="Picture 12" descr="In paired-end reads, both ends of the fragment are sequenced. In single-end (what you called unpaired) only one end is sequenced.">
            <a:extLst>
              <a:ext uri="{FF2B5EF4-FFF2-40B4-BE49-F238E27FC236}">
                <a16:creationId xmlns:a16="http://schemas.microsoft.com/office/drawing/2014/main" id="{92ADDE9B-EFBC-984D-A2A5-DF34698A87DA}"/>
              </a:ext>
            </a:extLst>
          </p:cNvPr>
          <p:cNvPicPr>
            <a:picLocks noChangeAspect="1"/>
          </p:cNvPicPr>
          <p:nvPr/>
        </p:nvPicPr>
        <p:blipFill>
          <a:blip r:embed="rId3"/>
          <a:stretch>
            <a:fillRect/>
          </a:stretch>
        </p:blipFill>
        <p:spPr>
          <a:xfrm>
            <a:off x="3502317" y="931578"/>
            <a:ext cx="4875564" cy="5457721"/>
          </a:xfrm>
          <a:prstGeom prst="rect">
            <a:avLst/>
          </a:prstGeom>
        </p:spPr>
      </p:pic>
      <p:sp>
        <p:nvSpPr>
          <p:cNvPr id="14" name="Rectangle 13">
            <a:extLst>
              <a:ext uri="{FF2B5EF4-FFF2-40B4-BE49-F238E27FC236}">
                <a16:creationId xmlns:a16="http://schemas.microsoft.com/office/drawing/2014/main" id="{25D5E207-1487-334C-A872-D57783FC0807}"/>
              </a:ext>
            </a:extLst>
          </p:cNvPr>
          <p:cNvSpPr/>
          <p:nvPr/>
        </p:nvSpPr>
        <p:spPr>
          <a:xfrm>
            <a:off x="8377881" y="6389299"/>
            <a:ext cx="3649012" cy="369332"/>
          </a:xfrm>
          <a:prstGeom prst="rect">
            <a:avLst/>
          </a:prstGeom>
        </p:spPr>
        <p:txBody>
          <a:bodyPr wrap="none">
            <a:spAutoFit/>
          </a:bodyPr>
          <a:lstStyle/>
          <a:p>
            <a:r>
              <a:rPr lang="en-US" dirty="0">
                <a:hlinkClick r:id="rId4"/>
              </a:rPr>
              <a:t>https://www.biostars.org/p/267167/</a:t>
            </a:r>
            <a:endParaRPr lang="en-US" dirty="0"/>
          </a:p>
        </p:txBody>
      </p:sp>
      <p:sp>
        <p:nvSpPr>
          <p:cNvPr id="3" name="TextBox 2">
            <a:extLst>
              <a:ext uri="{FF2B5EF4-FFF2-40B4-BE49-F238E27FC236}">
                <a16:creationId xmlns:a16="http://schemas.microsoft.com/office/drawing/2014/main" id="{C81B9D20-1991-664F-B213-23B60DECD1B8}"/>
              </a:ext>
            </a:extLst>
          </p:cNvPr>
          <p:cNvSpPr txBox="1"/>
          <p:nvPr/>
        </p:nvSpPr>
        <p:spPr>
          <a:xfrm>
            <a:off x="4778590" y="6201715"/>
            <a:ext cx="2097497" cy="461665"/>
          </a:xfrm>
          <a:prstGeom prst="rect">
            <a:avLst/>
          </a:prstGeom>
          <a:noFill/>
        </p:spPr>
        <p:txBody>
          <a:bodyPr wrap="none" rtlCol="0">
            <a:spAutoFit/>
          </a:bodyPr>
          <a:lstStyle/>
          <a:p>
            <a:r>
              <a:rPr lang="en-US" sz="2400" dirty="0"/>
              <a:t>cDNA fragment</a:t>
            </a:r>
          </a:p>
        </p:txBody>
      </p:sp>
    </p:spTree>
    <p:extLst>
      <p:ext uri="{BB962C8B-B14F-4D97-AF65-F5344CB8AC3E}">
        <p14:creationId xmlns:p14="http://schemas.microsoft.com/office/powerpoint/2010/main" val="1343968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Outline</a:t>
            </a:r>
          </a:p>
        </p:txBody>
      </p:sp>
      <p:sp>
        <p:nvSpPr>
          <p:cNvPr id="3" name="Rounded Rectangle 2">
            <a:extLst>
              <a:ext uri="{FF2B5EF4-FFF2-40B4-BE49-F238E27FC236}">
                <a16:creationId xmlns:a16="http://schemas.microsoft.com/office/drawing/2014/main" id="{004C2E2C-6F43-5842-BF3C-13401CE0134F}"/>
              </a:ext>
            </a:extLst>
          </p:cNvPr>
          <p:cNvSpPr/>
          <p:nvPr/>
        </p:nvSpPr>
        <p:spPr>
          <a:xfrm>
            <a:off x="3899394" y="3361364"/>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 Raw Reads (QC, adapter trimming)</a:t>
            </a:r>
          </a:p>
        </p:txBody>
      </p:sp>
      <p:sp>
        <p:nvSpPr>
          <p:cNvPr id="6" name="Rounded Rectangle 5">
            <a:extLst>
              <a:ext uri="{FF2B5EF4-FFF2-40B4-BE49-F238E27FC236}">
                <a16:creationId xmlns:a16="http://schemas.microsoft.com/office/drawing/2014/main" id="{B4963358-756F-FA4B-8B9E-B042578CAB77}"/>
              </a:ext>
            </a:extLst>
          </p:cNvPr>
          <p:cNvSpPr/>
          <p:nvPr/>
        </p:nvSpPr>
        <p:spPr>
          <a:xfrm>
            <a:off x="3899394" y="4403022"/>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 Alignment</a:t>
            </a:r>
          </a:p>
        </p:txBody>
      </p:sp>
      <p:sp>
        <p:nvSpPr>
          <p:cNvPr id="7" name="Rounded Rectangle 6">
            <a:extLst>
              <a:ext uri="{FF2B5EF4-FFF2-40B4-BE49-F238E27FC236}">
                <a16:creationId xmlns:a16="http://schemas.microsoft.com/office/drawing/2014/main" id="{49025B63-193C-D741-BF1D-AD84E2F49360}"/>
              </a:ext>
            </a:extLst>
          </p:cNvPr>
          <p:cNvSpPr/>
          <p:nvPr/>
        </p:nvSpPr>
        <p:spPr>
          <a:xfrm>
            <a:off x="3823194" y="2372914"/>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Obtain data from NCBI</a:t>
            </a:r>
          </a:p>
        </p:txBody>
      </p:sp>
      <p:sp>
        <p:nvSpPr>
          <p:cNvPr id="8" name="Rounded Rectangle 7">
            <a:extLst>
              <a:ext uri="{FF2B5EF4-FFF2-40B4-BE49-F238E27FC236}">
                <a16:creationId xmlns:a16="http://schemas.microsoft.com/office/drawing/2014/main" id="{6D9E3C15-65BF-D745-B72E-481CE595D8AD}"/>
              </a:ext>
            </a:extLst>
          </p:cNvPr>
          <p:cNvSpPr/>
          <p:nvPr/>
        </p:nvSpPr>
        <p:spPr>
          <a:xfrm>
            <a:off x="3899394" y="5459714"/>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Visualization</a:t>
            </a:r>
          </a:p>
        </p:txBody>
      </p:sp>
      <p:cxnSp>
        <p:nvCxnSpPr>
          <p:cNvPr id="5" name="Straight Arrow Connector 4">
            <a:extLst>
              <a:ext uri="{FF2B5EF4-FFF2-40B4-BE49-F238E27FC236}">
                <a16:creationId xmlns:a16="http://schemas.microsoft.com/office/drawing/2014/main" id="{D5B1F9AB-C4CF-1347-BD07-582D9B1388FC}"/>
              </a:ext>
            </a:extLst>
          </p:cNvPr>
          <p:cNvCxnSpPr>
            <a:stCxn id="3" idx="2"/>
            <a:endCxn id="6" idx="0"/>
          </p:cNvCxnSpPr>
          <p:nvPr/>
        </p:nvCxnSpPr>
        <p:spPr>
          <a:xfrm>
            <a:off x="5639294" y="4174164"/>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76867C-9B2C-2640-AE43-568D9D909E54}"/>
              </a:ext>
            </a:extLst>
          </p:cNvPr>
          <p:cNvCxnSpPr/>
          <p:nvPr/>
        </p:nvCxnSpPr>
        <p:spPr>
          <a:xfrm>
            <a:off x="5618017" y="3132506"/>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13D47FD-61BC-A140-B7A2-38E2865DAC31}"/>
              </a:ext>
            </a:extLst>
          </p:cNvPr>
          <p:cNvCxnSpPr/>
          <p:nvPr/>
        </p:nvCxnSpPr>
        <p:spPr>
          <a:xfrm>
            <a:off x="5618017" y="5223339"/>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3274C9FE-03EF-184C-8672-EB0164762FC9}"/>
              </a:ext>
            </a:extLst>
          </p:cNvPr>
          <p:cNvSpPr/>
          <p:nvPr/>
        </p:nvSpPr>
        <p:spPr>
          <a:xfrm>
            <a:off x="3021774" y="953937"/>
            <a:ext cx="5192486" cy="107768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Introduction to the Galaxy Platform</a:t>
            </a:r>
          </a:p>
        </p:txBody>
      </p:sp>
    </p:spTree>
    <p:extLst>
      <p:ext uri="{BB962C8B-B14F-4D97-AF65-F5344CB8AC3E}">
        <p14:creationId xmlns:p14="http://schemas.microsoft.com/office/powerpoint/2010/main" val="2165299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24" name="Title 1">
            <a:extLst>
              <a:ext uri="{FF2B5EF4-FFF2-40B4-BE49-F238E27FC236}">
                <a16:creationId xmlns:a16="http://schemas.microsoft.com/office/drawing/2014/main" id="{2982F94E-AE29-9344-AFC8-D85CE454FFDA}"/>
              </a:ext>
            </a:extLst>
          </p:cNvPr>
          <p:cNvSpPr txBox="1">
            <a:spLocks/>
          </p:cNvSpPr>
          <p:nvPr/>
        </p:nvSpPr>
        <p:spPr>
          <a:xfrm>
            <a:off x="0" y="47501"/>
            <a:ext cx="10515600" cy="84082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1"/>
                </a:solidFill>
              </a:rPr>
              <a:t>Log into Galaxy</a:t>
            </a:r>
          </a:p>
        </p:txBody>
      </p:sp>
      <p:sp>
        <p:nvSpPr>
          <p:cNvPr id="4" name="TextBox 3">
            <a:extLst>
              <a:ext uri="{FF2B5EF4-FFF2-40B4-BE49-F238E27FC236}">
                <a16:creationId xmlns:a16="http://schemas.microsoft.com/office/drawing/2014/main" id="{A2322A72-093C-0440-8CF7-82589ABA08D8}"/>
              </a:ext>
            </a:extLst>
          </p:cNvPr>
          <p:cNvSpPr txBox="1"/>
          <p:nvPr/>
        </p:nvSpPr>
        <p:spPr>
          <a:xfrm>
            <a:off x="170688" y="2097024"/>
            <a:ext cx="6242304" cy="923330"/>
          </a:xfrm>
          <a:prstGeom prst="rect">
            <a:avLst/>
          </a:prstGeom>
          <a:noFill/>
        </p:spPr>
        <p:txBody>
          <a:bodyPr wrap="square" rtlCol="0">
            <a:spAutoFit/>
          </a:bodyPr>
          <a:lstStyle/>
          <a:p>
            <a:pPr marL="285750" indent="-285750">
              <a:buFont typeface="Arial" panose="020B0604020202020204" pitchFamily="34" charset="0"/>
              <a:buChar char="•"/>
            </a:pPr>
            <a:r>
              <a:rPr lang="en-US" dirty="0"/>
              <a:t>Connect to Tufts Network, either on campus or via VPN</a:t>
            </a:r>
          </a:p>
          <a:p>
            <a:pPr marL="285750" indent="-285750">
              <a:buFont typeface="Arial" panose="020B0604020202020204" pitchFamily="34" charset="0"/>
              <a:buChar char="•"/>
            </a:pPr>
            <a:r>
              <a:rPr lang="en-US" dirty="0"/>
              <a:t>Visit </a:t>
            </a:r>
            <a:r>
              <a:rPr lang="en-US" dirty="0">
                <a:hlinkClick r:id="rId3"/>
              </a:rPr>
              <a:t>https://</a:t>
            </a:r>
            <a:r>
              <a:rPr lang="en-US" dirty="0" err="1">
                <a:hlinkClick r:id="rId3"/>
              </a:rPr>
              <a:t>galaxy.cluster.tufts.edu</a:t>
            </a:r>
            <a:endParaRPr lang="en-US" dirty="0"/>
          </a:p>
          <a:p>
            <a:pPr marL="285750" indent="-285750">
              <a:buFont typeface="Arial" panose="020B0604020202020204" pitchFamily="34" charset="0"/>
              <a:buChar char="•"/>
            </a:pPr>
            <a:r>
              <a:rPr lang="en-US" dirty="0"/>
              <a:t>Log in with you Tufts credentials</a:t>
            </a:r>
          </a:p>
        </p:txBody>
      </p:sp>
      <p:pic>
        <p:nvPicPr>
          <p:cNvPr id="28" name="Picture 27" descr="Graphical user interface, application, Teams&#10;&#10;Description automatically generated">
            <a:extLst>
              <a:ext uri="{FF2B5EF4-FFF2-40B4-BE49-F238E27FC236}">
                <a16:creationId xmlns:a16="http://schemas.microsoft.com/office/drawing/2014/main" id="{CA54C708-C30C-B14F-BA5A-F0ADC9F3A9D3}"/>
              </a:ext>
            </a:extLst>
          </p:cNvPr>
          <p:cNvPicPr>
            <a:picLocks noChangeAspect="1"/>
          </p:cNvPicPr>
          <p:nvPr/>
        </p:nvPicPr>
        <p:blipFill>
          <a:blip r:embed="rId4"/>
          <a:stretch>
            <a:fillRect/>
          </a:stretch>
        </p:blipFill>
        <p:spPr>
          <a:xfrm>
            <a:off x="6220754" y="1645920"/>
            <a:ext cx="5016574" cy="2682240"/>
          </a:xfrm>
          <a:prstGeom prst="rect">
            <a:avLst/>
          </a:prstGeom>
        </p:spPr>
      </p:pic>
    </p:spTree>
    <p:extLst>
      <p:ext uri="{BB962C8B-B14F-4D97-AF65-F5344CB8AC3E}">
        <p14:creationId xmlns:p14="http://schemas.microsoft.com/office/powerpoint/2010/main" val="2095986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cxnSp>
        <p:nvCxnSpPr>
          <p:cNvPr id="75" name="Google Shape;75;p16"/>
          <p:cNvCxnSpPr/>
          <p:nvPr/>
        </p:nvCxnSpPr>
        <p:spPr>
          <a:xfrm rot="10800000" flipH="1">
            <a:off x="2218900" y="5571067"/>
            <a:ext cx="5573200" cy="46800"/>
          </a:xfrm>
          <a:prstGeom prst="straightConnector1">
            <a:avLst/>
          </a:prstGeom>
          <a:noFill/>
          <a:ln w="9525" cap="flat" cmpd="sng">
            <a:solidFill>
              <a:schemeClr val="dk2"/>
            </a:solidFill>
            <a:prstDash val="solid"/>
            <a:round/>
            <a:headEnd type="none" w="med" len="med"/>
            <a:tailEnd type="triangle" w="med" len="med"/>
          </a:ln>
        </p:spPr>
      </p:cxnSp>
      <p:sp>
        <p:nvSpPr>
          <p:cNvPr id="76" name="Google Shape;76;p16"/>
          <p:cNvSpPr/>
          <p:nvPr/>
        </p:nvSpPr>
        <p:spPr>
          <a:xfrm>
            <a:off x="6320133" y="606300"/>
            <a:ext cx="5513200" cy="21664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7" name="Google Shape;77;p16"/>
          <p:cNvSpPr/>
          <p:nvPr/>
        </p:nvSpPr>
        <p:spPr>
          <a:xfrm>
            <a:off x="2832300" y="4027900"/>
            <a:ext cx="1972400" cy="531200"/>
          </a:xfrm>
          <a:prstGeom prst="cube">
            <a:avLst>
              <a:gd name="adj" fmla="val 25000"/>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8" name="Google Shape;78;p16"/>
          <p:cNvSpPr/>
          <p:nvPr/>
        </p:nvSpPr>
        <p:spPr>
          <a:xfrm>
            <a:off x="284133" y="3101900"/>
            <a:ext cx="2435200" cy="1000800"/>
          </a:xfrm>
          <a:prstGeom prst="cube">
            <a:avLst>
              <a:gd name="adj" fmla="val 25000"/>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9" name="Google Shape;79;p16"/>
          <p:cNvSpPr/>
          <p:nvPr/>
        </p:nvSpPr>
        <p:spPr>
          <a:xfrm>
            <a:off x="209167" y="5178300"/>
            <a:ext cx="2062000" cy="926400"/>
          </a:xfrm>
          <a:prstGeom prst="cube">
            <a:avLst>
              <a:gd name="adj" fmla="val 25000"/>
            </a:avLst>
          </a:prstGeom>
          <a:solidFill>
            <a:srgbClr val="B4A7D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aphicFrame>
        <p:nvGraphicFramePr>
          <p:cNvPr id="80" name="Google Shape;80;p16"/>
          <p:cNvGraphicFramePr/>
          <p:nvPr/>
        </p:nvGraphicFramePr>
        <p:xfrm>
          <a:off x="6701067" y="1203167"/>
          <a:ext cx="4751332" cy="1219120"/>
        </p:xfrm>
        <a:graphic>
          <a:graphicData uri="http://schemas.openxmlformats.org/drawingml/2006/table">
            <a:tbl>
              <a:tblPr>
                <a:noFill/>
              </a:tblPr>
              <a:tblGrid>
                <a:gridCol w="1187833">
                  <a:extLst>
                    <a:ext uri="{9D8B030D-6E8A-4147-A177-3AD203B41FA5}">
                      <a16:colId xmlns:a16="http://schemas.microsoft.com/office/drawing/2014/main" val="20000"/>
                    </a:ext>
                  </a:extLst>
                </a:gridCol>
                <a:gridCol w="1187833">
                  <a:extLst>
                    <a:ext uri="{9D8B030D-6E8A-4147-A177-3AD203B41FA5}">
                      <a16:colId xmlns:a16="http://schemas.microsoft.com/office/drawing/2014/main" val="20001"/>
                    </a:ext>
                  </a:extLst>
                </a:gridCol>
                <a:gridCol w="1187833">
                  <a:extLst>
                    <a:ext uri="{9D8B030D-6E8A-4147-A177-3AD203B41FA5}">
                      <a16:colId xmlns:a16="http://schemas.microsoft.com/office/drawing/2014/main" val="20002"/>
                    </a:ext>
                  </a:extLst>
                </a:gridCol>
                <a:gridCol w="1187833">
                  <a:extLst>
                    <a:ext uri="{9D8B030D-6E8A-4147-A177-3AD203B41FA5}">
                      <a16:colId xmlns:a16="http://schemas.microsoft.com/office/drawing/2014/main" val="20003"/>
                    </a:ext>
                  </a:extLst>
                </a:gridCol>
              </a:tblGrid>
              <a:tr h="609560">
                <a:tc>
                  <a:txBody>
                    <a:bodyPr/>
                    <a:lstStyle/>
                    <a:p>
                      <a:pPr marL="0" lvl="0" indent="0" algn="l" rtl="0">
                        <a:spcBef>
                          <a:spcPts val="0"/>
                        </a:spcBef>
                        <a:spcAft>
                          <a:spcPts val="0"/>
                        </a:spcAft>
                        <a:buNone/>
                      </a:pPr>
                      <a:r>
                        <a:rPr lang="en" sz="2400"/>
                        <a:t>node</a:t>
                      </a:r>
                      <a:endParaRPr sz="2400"/>
                    </a:p>
                  </a:txBody>
                  <a:tcPr marL="121900" marR="121900" marT="121900" marB="121900">
                    <a:solidFill>
                      <a:srgbClr val="F9CB9C"/>
                    </a:solidFill>
                  </a:tcPr>
                </a:tc>
                <a:tc>
                  <a:txBody>
                    <a:bodyPr/>
                    <a:lstStyle/>
                    <a:p>
                      <a:pPr marL="0" lvl="0" indent="0" algn="l" rtl="0">
                        <a:spcBef>
                          <a:spcPts val="0"/>
                        </a:spcBef>
                        <a:spcAft>
                          <a:spcPts val="0"/>
                        </a:spcAft>
                        <a:buNone/>
                      </a:pPr>
                      <a:r>
                        <a:rPr lang="en" sz="2400"/>
                        <a:t>node</a:t>
                      </a:r>
                      <a:endParaRPr sz="2400"/>
                    </a:p>
                  </a:txBody>
                  <a:tcPr marL="121900" marR="121900" marT="121900" marB="121900">
                    <a:solidFill>
                      <a:srgbClr val="F9CB9C"/>
                    </a:solidFill>
                  </a:tcPr>
                </a:tc>
                <a:tc>
                  <a:txBody>
                    <a:bodyPr/>
                    <a:lstStyle/>
                    <a:p>
                      <a:pPr marL="0" lvl="0" indent="0" algn="l" rtl="0">
                        <a:spcBef>
                          <a:spcPts val="0"/>
                        </a:spcBef>
                        <a:spcAft>
                          <a:spcPts val="0"/>
                        </a:spcAft>
                        <a:buNone/>
                      </a:pPr>
                      <a:r>
                        <a:rPr lang="en" sz="2400"/>
                        <a:t>node</a:t>
                      </a:r>
                      <a:endParaRPr sz="2400"/>
                    </a:p>
                  </a:txBody>
                  <a:tcPr marL="121900" marR="121900" marT="121900" marB="121900">
                    <a:solidFill>
                      <a:srgbClr val="F9CB9C"/>
                    </a:solidFill>
                  </a:tcPr>
                </a:tc>
                <a:tc>
                  <a:txBody>
                    <a:bodyPr/>
                    <a:lstStyle/>
                    <a:p>
                      <a:pPr marL="0" lvl="0" indent="0" algn="l" rtl="0">
                        <a:spcBef>
                          <a:spcPts val="0"/>
                        </a:spcBef>
                        <a:spcAft>
                          <a:spcPts val="0"/>
                        </a:spcAft>
                        <a:buNone/>
                      </a:pPr>
                      <a:r>
                        <a:rPr lang="en" sz="2400"/>
                        <a:t>node</a:t>
                      </a:r>
                      <a:endParaRPr sz="2400"/>
                    </a:p>
                  </a:txBody>
                  <a:tcPr marL="121900" marR="121900" marT="121900" marB="121900">
                    <a:solidFill>
                      <a:srgbClr val="F9CB9C"/>
                    </a:solidFill>
                  </a:tcPr>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 sz="2400"/>
                        <a:t>node</a:t>
                      </a:r>
                      <a:endParaRPr sz="2400"/>
                    </a:p>
                  </a:txBody>
                  <a:tcPr marL="121900" marR="121900" marT="121900" marB="121900">
                    <a:solidFill>
                      <a:srgbClr val="F9CB9C"/>
                    </a:solidFill>
                  </a:tcPr>
                </a:tc>
                <a:tc>
                  <a:txBody>
                    <a:bodyPr/>
                    <a:lstStyle/>
                    <a:p>
                      <a:pPr marL="0" lvl="0" indent="0" algn="l" rtl="0">
                        <a:spcBef>
                          <a:spcPts val="0"/>
                        </a:spcBef>
                        <a:spcAft>
                          <a:spcPts val="0"/>
                        </a:spcAft>
                        <a:buNone/>
                      </a:pPr>
                      <a:r>
                        <a:rPr lang="en" sz="2400"/>
                        <a:t>node</a:t>
                      </a:r>
                      <a:endParaRPr sz="2400"/>
                    </a:p>
                  </a:txBody>
                  <a:tcPr marL="121900" marR="121900" marT="121900" marB="121900">
                    <a:solidFill>
                      <a:srgbClr val="F9CB9C"/>
                    </a:solidFill>
                  </a:tcPr>
                </a:tc>
                <a:tc>
                  <a:txBody>
                    <a:bodyPr/>
                    <a:lstStyle/>
                    <a:p>
                      <a:pPr marL="0" lvl="0" indent="0" algn="l" rtl="0">
                        <a:spcBef>
                          <a:spcPts val="0"/>
                        </a:spcBef>
                        <a:spcAft>
                          <a:spcPts val="0"/>
                        </a:spcAft>
                        <a:buNone/>
                      </a:pPr>
                      <a:r>
                        <a:rPr lang="en" sz="2400"/>
                        <a:t>node</a:t>
                      </a:r>
                      <a:endParaRPr sz="2400"/>
                    </a:p>
                  </a:txBody>
                  <a:tcPr marL="121900" marR="121900" marT="121900" marB="121900">
                    <a:solidFill>
                      <a:srgbClr val="F9CB9C"/>
                    </a:solidFill>
                  </a:tcPr>
                </a:tc>
                <a:tc>
                  <a:txBody>
                    <a:bodyPr/>
                    <a:lstStyle/>
                    <a:p>
                      <a:pPr marL="0" lvl="0" indent="0" algn="l" rtl="0">
                        <a:spcBef>
                          <a:spcPts val="0"/>
                        </a:spcBef>
                        <a:spcAft>
                          <a:spcPts val="0"/>
                        </a:spcAft>
                        <a:buNone/>
                      </a:pPr>
                      <a:r>
                        <a:rPr lang="en" sz="2400"/>
                        <a:t>node</a:t>
                      </a:r>
                      <a:endParaRPr sz="2400"/>
                    </a:p>
                  </a:txBody>
                  <a:tcPr marL="121900" marR="121900" marT="121900" marB="121900">
                    <a:solidFill>
                      <a:srgbClr val="F9CB9C"/>
                    </a:solidFill>
                  </a:tcPr>
                </a:tc>
                <a:extLst>
                  <a:ext uri="{0D108BD9-81ED-4DB2-BD59-A6C34878D82A}">
                    <a16:rowId xmlns:a16="http://schemas.microsoft.com/office/drawing/2014/main" val="10001"/>
                  </a:ext>
                </a:extLst>
              </a:tr>
            </a:tbl>
          </a:graphicData>
        </a:graphic>
      </p:graphicFrame>
      <p:sp>
        <p:nvSpPr>
          <p:cNvPr id="81" name="Google Shape;81;p16"/>
          <p:cNvSpPr/>
          <p:nvPr/>
        </p:nvSpPr>
        <p:spPr>
          <a:xfrm>
            <a:off x="7993533" y="4222033"/>
            <a:ext cx="3586000" cy="2300800"/>
          </a:xfrm>
          <a:prstGeom prst="can">
            <a:avLst>
              <a:gd name="adj" fmla="val 25000"/>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82" name="Google Shape;82;p16"/>
          <p:cNvCxnSpPr>
            <a:cxnSpLocks/>
          </p:cNvCxnSpPr>
          <p:nvPr/>
        </p:nvCxnSpPr>
        <p:spPr>
          <a:xfrm>
            <a:off x="1319933" y="2422287"/>
            <a:ext cx="0" cy="664280"/>
          </a:xfrm>
          <a:prstGeom prst="straightConnector1">
            <a:avLst/>
          </a:prstGeom>
          <a:noFill/>
          <a:ln w="9525" cap="flat" cmpd="sng">
            <a:solidFill>
              <a:schemeClr val="dk2"/>
            </a:solidFill>
            <a:prstDash val="solid"/>
            <a:round/>
            <a:headEnd type="none" w="med" len="med"/>
            <a:tailEnd type="triangle" w="med" len="med"/>
          </a:ln>
        </p:spPr>
      </p:cxnSp>
      <p:cxnSp>
        <p:nvCxnSpPr>
          <p:cNvPr id="83" name="Google Shape;83;p16"/>
          <p:cNvCxnSpPr/>
          <p:nvPr/>
        </p:nvCxnSpPr>
        <p:spPr>
          <a:xfrm flipH="1">
            <a:off x="1299751" y="4102700"/>
            <a:ext cx="10400" cy="1000800"/>
          </a:xfrm>
          <a:prstGeom prst="straightConnector1">
            <a:avLst/>
          </a:prstGeom>
          <a:noFill/>
          <a:ln w="9525" cap="flat" cmpd="sng">
            <a:solidFill>
              <a:schemeClr val="dk2"/>
            </a:solidFill>
            <a:prstDash val="solid"/>
            <a:round/>
            <a:headEnd type="none" w="med" len="med"/>
            <a:tailEnd type="triangle" w="med" len="med"/>
          </a:ln>
        </p:spPr>
      </p:cxnSp>
      <p:cxnSp>
        <p:nvCxnSpPr>
          <p:cNvPr id="84" name="Google Shape;84;p16"/>
          <p:cNvCxnSpPr/>
          <p:nvPr/>
        </p:nvCxnSpPr>
        <p:spPr>
          <a:xfrm>
            <a:off x="5065167" y="1685500"/>
            <a:ext cx="1058400" cy="8000"/>
          </a:xfrm>
          <a:prstGeom prst="straightConnector1">
            <a:avLst/>
          </a:prstGeom>
          <a:noFill/>
          <a:ln w="9525" cap="flat" cmpd="sng">
            <a:solidFill>
              <a:schemeClr val="dk2"/>
            </a:solidFill>
            <a:prstDash val="solid"/>
            <a:round/>
            <a:headEnd type="none" w="med" len="med"/>
            <a:tailEnd type="triangle" w="med" len="med"/>
          </a:ln>
        </p:spPr>
      </p:cxnSp>
      <p:cxnSp>
        <p:nvCxnSpPr>
          <p:cNvPr id="85" name="Google Shape;85;p16"/>
          <p:cNvCxnSpPr>
            <a:stCxn id="79" idx="5"/>
          </p:cNvCxnSpPr>
          <p:nvPr/>
        </p:nvCxnSpPr>
        <p:spPr>
          <a:xfrm rot="10800000" flipH="1">
            <a:off x="2271167" y="1666900"/>
            <a:ext cx="2794000" cy="3858800"/>
          </a:xfrm>
          <a:prstGeom prst="bentConnector2">
            <a:avLst/>
          </a:prstGeom>
          <a:noFill/>
          <a:ln w="9525" cap="flat" cmpd="sng">
            <a:solidFill>
              <a:schemeClr val="dk2"/>
            </a:solidFill>
            <a:prstDash val="solid"/>
            <a:round/>
            <a:headEnd type="none" w="med" len="med"/>
            <a:tailEnd type="none" w="med" len="med"/>
          </a:ln>
        </p:spPr>
      </p:cxnSp>
      <p:sp>
        <p:nvSpPr>
          <p:cNvPr id="86" name="Google Shape;86;p16"/>
          <p:cNvSpPr/>
          <p:nvPr/>
        </p:nvSpPr>
        <p:spPr>
          <a:xfrm>
            <a:off x="4702300" y="3251297"/>
            <a:ext cx="1314800" cy="6488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7" name="Google Shape;87;p16"/>
          <p:cNvSpPr txBox="1"/>
          <p:nvPr/>
        </p:nvSpPr>
        <p:spPr>
          <a:xfrm>
            <a:off x="3056300" y="4027900"/>
            <a:ext cx="1748400" cy="323200"/>
          </a:xfrm>
          <a:prstGeom prst="rect">
            <a:avLst/>
          </a:prstGeom>
          <a:noFill/>
          <a:ln>
            <a:noFill/>
          </a:ln>
        </p:spPr>
        <p:txBody>
          <a:bodyPr spcFirstLastPara="1" wrap="square" lIns="121900" tIns="121900" rIns="121900" bIns="121900" anchor="t" anchorCtr="0">
            <a:noAutofit/>
          </a:bodyPr>
          <a:lstStyle/>
          <a:p>
            <a:r>
              <a:rPr lang="en" sz="1467"/>
              <a:t>PAM Authentication</a:t>
            </a:r>
            <a:endParaRPr sz="1467"/>
          </a:p>
        </p:txBody>
      </p:sp>
      <p:sp>
        <p:nvSpPr>
          <p:cNvPr id="88" name="Google Shape;88;p16"/>
          <p:cNvSpPr txBox="1"/>
          <p:nvPr/>
        </p:nvSpPr>
        <p:spPr>
          <a:xfrm>
            <a:off x="350967" y="3265900"/>
            <a:ext cx="2136800" cy="762000"/>
          </a:xfrm>
          <a:prstGeom prst="rect">
            <a:avLst/>
          </a:prstGeom>
          <a:noFill/>
          <a:ln>
            <a:noFill/>
          </a:ln>
        </p:spPr>
        <p:txBody>
          <a:bodyPr spcFirstLastPara="1" wrap="square" lIns="121900" tIns="121900" rIns="121900" bIns="121900" anchor="t" anchorCtr="0">
            <a:noAutofit/>
          </a:bodyPr>
          <a:lstStyle/>
          <a:p>
            <a:r>
              <a:rPr lang="en" sz="1600"/>
              <a:t>Proxy web-server</a:t>
            </a:r>
            <a:endParaRPr sz="1600"/>
          </a:p>
          <a:p>
            <a:r>
              <a:rPr lang="en" sz="1600"/>
              <a:t>(Apache)</a:t>
            </a:r>
            <a:endParaRPr sz="1600"/>
          </a:p>
        </p:txBody>
      </p:sp>
      <p:sp>
        <p:nvSpPr>
          <p:cNvPr id="89" name="Google Shape;89;p16"/>
          <p:cNvSpPr txBox="1"/>
          <p:nvPr/>
        </p:nvSpPr>
        <p:spPr>
          <a:xfrm>
            <a:off x="430767" y="5417500"/>
            <a:ext cx="1748400" cy="687200"/>
          </a:xfrm>
          <a:prstGeom prst="rect">
            <a:avLst/>
          </a:prstGeom>
          <a:noFill/>
          <a:ln>
            <a:noFill/>
          </a:ln>
        </p:spPr>
        <p:txBody>
          <a:bodyPr spcFirstLastPara="1" wrap="square" lIns="121900" tIns="121900" rIns="121900" bIns="121900" anchor="t" anchorCtr="0">
            <a:noAutofit/>
          </a:bodyPr>
          <a:lstStyle/>
          <a:p>
            <a:r>
              <a:rPr lang="en" sz="1600"/>
              <a:t>Galaxy web-server</a:t>
            </a:r>
            <a:endParaRPr sz="1600"/>
          </a:p>
        </p:txBody>
      </p:sp>
      <p:sp>
        <p:nvSpPr>
          <p:cNvPr id="90" name="Google Shape;90;p16"/>
          <p:cNvSpPr txBox="1"/>
          <p:nvPr/>
        </p:nvSpPr>
        <p:spPr>
          <a:xfrm>
            <a:off x="8262467" y="606300"/>
            <a:ext cx="2614800" cy="418400"/>
          </a:xfrm>
          <a:prstGeom prst="rect">
            <a:avLst/>
          </a:prstGeom>
          <a:noFill/>
          <a:ln>
            <a:noFill/>
          </a:ln>
        </p:spPr>
        <p:txBody>
          <a:bodyPr spcFirstLastPara="1" wrap="square" lIns="121900" tIns="121900" rIns="121900" bIns="121900" anchor="t" anchorCtr="0">
            <a:noAutofit/>
          </a:bodyPr>
          <a:lstStyle/>
          <a:p>
            <a:r>
              <a:rPr lang="en" sz="2400"/>
              <a:t>HPC Cluster</a:t>
            </a:r>
            <a:endParaRPr sz="2400"/>
          </a:p>
        </p:txBody>
      </p:sp>
      <p:sp>
        <p:nvSpPr>
          <p:cNvPr id="91" name="Google Shape;91;p16"/>
          <p:cNvSpPr txBox="1"/>
          <p:nvPr/>
        </p:nvSpPr>
        <p:spPr>
          <a:xfrm>
            <a:off x="8023533" y="5121300"/>
            <a:ext cx="3526000" cy="762000"/>
          </a:xfrm>
          <a:prstGeom prst="rect">
            <a:avLst/>
          </a:prstGeom>
          <a:noFill/>
          <a:ln>
            <a:noFill/>
          </a:ln>
        </p:spPr>
        <p:txBody>
          <a:bodyPr spcFirstLastPara="1" wrap="square" lIns="121900" tIns="121900" rIns="121900" bIns="121900" anchor="t" anchorCtr="0">
            <a:noAutofit/>
          </a:bodyPr>
          <a:lstStyle/>
          <a:p>
            <a:r>
              <a:rPr lang="en" sz="2400"/>
              <a:t>PostgreSQL Database server</a:t>
            </a:r>
            <a:endParaRPr sz="2400"/>
          </a:p>
        </p:txBody>
      </p:sp>
      <p:pic>
        <p:nvPicPr>
          <p:cNvPr id="93" name="Google Shape;93;p16"/>
          <p:cNvPicPr preferRelativeResize="0"/>
          <p:nvPr/>
        </p:nvPicPr>
        <p:blipFill>
          <a:blip r:embed="rId3">
            <a:alphaModFix/>
          </a:blip>
          <a:stretch>
            <a:fillRect/>
          </a:stretch>
        </p:blipFill>
        <p:spPr>
          <a:xfrm>
            <a:off x="498096" y="1035242"/>
            <a:ext cx="1559107" cy="1240132"/>
          </a:xfrm>
          <a:prstGeom prst="rect">
            <a:avLst/>
          </a:prstGeom>
          <a:noFill/>
          <a:ln>
            <a:noFill/>
          </a:ln>
        </p:spPr>
      </p:pic>
      <p:sp>
        <p:nvSpPr>
          <p:cNvPr id="94" name="Google Shape;94;p16"/>
          <p:cNvSpPr txBox="1"/>
          <p:nvPr/>
        </p:nvSpPr>
        <p:spPr>
          <a:xfrm>
            <a:off x="4708300" y="3212867"/>
            <a:ext cx="1415200" cy="687200"/>
          </a:xfrm>
          <a:prstGeom prst="rect">
            <a:avLst/>
          </a:prstGeom>
          <a:noFill/>
          <a:ln>
            <a:noFill/>
          </a:ln>
        </p:spPr>
        <p:txBody>
          <a:bodyPr spcFirstLastPara="1" wrap="square" lIns="121900" tIns="121900" rIns="121900" bIns="121900" anchor="t" anchorCtr="0">
            <a:noAutofit/>
          </a:bodyPr>
          <a:lstStyle/>
          <a:p>
            <a:r>
              <a:rPr lang="en" sz="1467" dirty="0"/>
              <a:t>Job scheduler</a:t>
            </a:r>
            <a:endParaRPr sz="1467" dirty="0"/>
          </a:p>
          <a:p>
            <a:r>
              <a:rPr lang="en" sz="1467" dirty="0"/>
              <a:t>(SLURM)</a:t>
            </a:r>
            <a:endParaRPr sz="1467" dirty="0"/>
          </a:p>
        </p:txBody>
      </p:sp>
      <p:cxnSp>
        <p:nvCxnSpPr>
          <p:cNvPr id="95" name="Google Shape;95;p16"/>
          <p:cNvCxnSpPr/>
          <p:nvPr/>
        </p:nvCxnSpPr>
        <p:spPr>
          <a:xfrm rot="10800000" flipH="1">
            <a:off x="2271167" y="4611100"/>
            <a:ext cx="1524400" cy="567200"/>
          </a:xfrm>
          <a:prstGeom prst="straightConnector1">
            <a:avLst/>
          </a:prstGeom>
          <a:noFill/>
          <a:ln w="9525" cap="flat" cmpd="sng">
            <a:solidFill>
              <a:schemeClr val="dk2"/>
            </a:solidFill>
            <a:prstDash val="solid"/>
            <a:round/>
            <a:headEnd type="triangle" w="med" len="med"/>
            <a:tailEnd type="triangle" w="med" len="med"/>
          </a:ln>
        </p:spPr>
      </p:cxnSp>
      <p:sp>
        <p:nvSpPr>
          <p:cNvPr id="96" name="Google Shape;96;p1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13</a:t>
            </a:fld>
            <a:endParaRPr/>
          </a:p>
        </p:txBody>
      </p:sp>
      <p:sp>
        <p:nvSpPr>
          <p:cNvPr id="24" name="Title 1">
            <a:extLst>
              <a:ext uri="{FF2B5EF4-FFF2-40B4-BE49-F238E27FC236}">
                <a16:creationId xmlns:a16="http://schemas.microsoft.com/office/drawing/2014/main" id="{2982F94E-AE29-9344-AFC8-D85CE454FFDA}"/>
              </a:ext>
            </a:extLst>
          </p:cNvPr>
          <p:cNvSpPr txBox="1">
            <a:spLocks/>
          </p:cNvSpPr>
          <p:nvPr/>
        </p:nvSpPr>
        <p:spPr>
          <a:xfrm>
            <a:off x="-1" y="47501"/>
            <a:ext cx="11833333" cy="821343"/>
          </a:xfrm>
          <a:prstGeom prst="rect">
            <a:avLst/>
          </a:prstGeom>
        </p:spPr>
        <p:txBody>
          <a:bodyP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1"/>
                </a:solidFill>
              </a:rPr>
              <a:t>Galaxy on the Tufts High Performance Compute (HPC) Cluster</a:t>
            </a:r>
          </a:p>
        </p:txBody>
      </p:sp>
      <p:sp>
        <p:nvSpPr>
          <p:cNvPr id="2" name="TextBox 1">
            <a:extLst>
              <a:ext uri="{FF2B5EF4-FFF2-40B4-BE49-F238E27FC236}">
                <a16:creationId xmlns:a16="http://schemas.microsoft.com/office/drawing/2014/main" id="{56243AB5-FCBD-2F4D-9D03-46C62AE55D7F}"/>
              </a:ext>
            </a:extLst>
          </p:cNvPr>
          <p:cNvSpPr txBox="1"/>
          <p:nvPr/>
        </p:nvSpPr>
        <p:spPr>
          <a:xfrm>
            <a:off x="2302627" y="1459551"/>
            <a:ext cx="1273041" cy="369332"/>
          </a:xfrm>
          <a:prstGeom prst="rect">
            <a:avLst/>
          </a:prstGeom>
          <a:noFill/>
        </p:spPr>
        <p:txBody>
          <a:bodyPr wrap="none" rtlCol="0">
            <a:spAutoFit/>
          </a:bodyPr>
          <a:lstStyle/>
          <a:p>
            <a:r>
              <a:rPr lang="en-US" dirty="0"/>
              <a:t>User laptop</a:t>
            </a:r>
          </a:p>
        </p:txBody>
      </p:sp>
    </p:spTree>
    <p:extLst>
      <p:ext uri="{BB962C8B-B14F-4D97-AF65-F5344CB8AC3E}">
        <p14:creationId xmlns:p14="http://schemas.microsoft.com/office/powerpoint/2010/main" val="20437355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3" name="Google Shape;133;p2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14</a:t>
            </a:fld>
            <a:endParaRPr/>
          </a:p>
        </p:txBody>
      </p:sp>
      <p:sp>
        <p:nvSpPr>
          <p:cNvPr id="7" name="Title 1">
            <a:extLst>
              <a:ext uri="{FF2B5EF4-FFF2-40B4-BE49-F238E27FC236}">
                <a16:creationId xmlns:a16="http://schemas.microsoft.com/office/drawing/2014/main" id="{59A3B6CC-8D8A-C348-B164-71E266696CF3}"/>
              </a:ext>
            </a:extLst>
          </p:cNvPr>
          <p:cNvSpPr txBox="1">
            <a:spLocks/>
          </p:cNvSpPr>
          <p:nvPr/>
        </p:nvSpPr>
        <p:spPr>
          <a:xfrm>
            <a:off x="0" y="47501"/>
            <a:ext cx="10515600" cy="84082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solidFill>
                  <a:schemeClr val="accent1"/>
                </a:solidFill>
              </a:rPr>
              <a:t>User Interface</a:t>
            </a:r>
          </a:p>
        </p:txBody>
      </p:sp>
      <p:pic>
        <p:nvPicPr>
          <p:cNvPr id="4" name="Picture 3" descr="Graphical user interface, application, Teams&#10;&#10;Description automatically generated">
            <a:extLst>
              <a:ext uri="{FF2B5EF4-FFF2-40B4-BE49-F238E27FC236}">
                <a16:creationId xmlns:a16="http://schemas.microsoft.com/office/drawing/2014/main" id="{127E377F-99F7-384F-A4EE-B42C094265E3}"/>
              </a:ext>
            </a:extLst>
          </p:cNvPr>
          <p:cNvPicPr>
            <a:picLocks noChangeAspect="1"/>
          </p:cNvPicPr>
          <p:nvPr/>
        </p:nvPicPr>
        <p:blipFill>
          <a:blip r:embed="rId3"/>
          <a:stretch>
            <a:fillRect/>
          </a:stretch>
        </p:blipFill>
        <p:spPr>
          <a:xfrm>
            <a:off x="600500" y="1027188"/>
            <a:ext cx="10404863" cy="5563227"/>
          </a:xfrm>
          <a:prstGeom prst="rect">
            <a:avLst/>
          </a:prstGeom>
        </p:spPr>
      </p:pic>
    </p:spTree>
    <p:extLst>
      <p:ext uri="{BB962C8B-B14F-4D97-AF65-F5344CB8AC3E}">
        <p14:creationId xmlns:p14="http://schemas.microsoft.com/office/powerpoint/2010/main" val="759389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3" name="Google Shape;133;p2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15</a:t>
            </a:fld>
            <a:endParaRPr/>
          </a:p>
        </p:txBody>
      </p:sp>
      <p:sp>
        <p:nvSpPr>
          <p:cNvPr id="7" name="Title 1">
            <a:extLst>
              <a:ext uri="{FF2B5EF4-FFF2-40B4-BE49-F238E27FC236}">
                <a16:creationId xmlns:a16="http://schemas.microsoft.com/office/drawing/2014/main" id="{59A3B6CC-8D8A-C348-B164-71E266696CF3}"/>
              </a:ext>
            </a:extLst>
          </p:cNvPr>
          <p:cNvSpPr txBox="1">
            <a:spLocks/>
          </p:cNvSpPr>
          <p:nvPr/>
        </p:nvSpPr>
        <p:spPr>
          <a:xfrm>
            <a:off x="0" y="47501"/>
            <a:ext cx="10515600" cy="84082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solidFill>
                  <a:schemeClr val="accent1"/>
                </a:solidFill>
              </a:rPr>
              <a:t>User Interface</a:t>
            </a:r>
          </a:p>
        </p:txBody>
      </p:sp>
      <p:pic>
        <p:nvPicPr>
          <p:cNvPr id="4" name="Picture 3" descr="Graphical user interface, application, Teams&#10;&#10;Description automatically generated">
            <a:extLst>
              <a:ext uri="{FF2B5EF4-FFF2-40B4-BE49-F238E27FC236}">
                <a16:creationId xmlns:a16="http://schemas.microsoft.com/office/drawing/2014/main" id="{127E377F-99F7-384F-A4EE-B42C094265E3}"/>
              </a:ext>
            </a:extLst>
          </p:cNvPr>
          <p:cNvPicPr>
            <a:picLocks noChangeAspect="1"/>
          </p:cNvPicPr>
          <p:nvPr/>
        </p:nvPicPr>
        <p:blipFill>
          <a:blip r:embed="rId3"/>
          <a:stretch>
            <a:fillRect/>
          </a:stretch>
        </p:blipFill>
        <p:spPr>
          <a:xfrm>
            <a:off x="600501" y="1014996"/>
            <a:ext cx="10404863" cy="5563227"/>
          </a:xfrm>
          <a:prstGeom prst="rect">
            <a:avLst/>
          </a:prstGeom>
        </p:spPr>
      </p:pic>
      <p:sp>
        <p:nvSpPr>
          <p:cNvPr id="5" name="Frame 4">
            <a:extLst>
              <a:ext uri="{FF2B5EF4-FFF2-40B4-BE49-F238E27FC236}">
                <a16:creationId xmlns:a16="http://schemas.microsoft.com/office/drawing/2014/main" id="{0237C783-64C5-9E4A-B993-11BE5E66E18F}"/>
              </a:ext>
            </a:extLst>
          </p:cNvPr>
          <p:cNvSpPr/>
          <p:nvPr/>
        </p:nvSpPr>
        <p:spPr>
          <a:xfrm>
            <a:off x="600501" y="1014996"/>
            <a:ext cx="10404862" cy="418019"/>
          </a:xfrm>
          <a:prstGeom prst="frame">
            <a:avLst>
              <a:gd name="adj1" fmla="val 19486"/>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Google Shape;140;p22">
            <a:extLst>
              <a:ext uri="{FF2B5EF4-FFF2-40B4-BE49-F238E27FC236}">
                <a16:creationId xmlns:a16="http://schemas.microsoft.com/office/drawing/2014/main" id="{28C4077E-C02B-134C-9E83-5A4A23AE0896}"/>
              </a:ext>
            </a:extLst>
          </p:cNvPr>
          <p:cNvSpPr txBox="1"/>
          <p:nvPr/>
        </p:nvSpPr>
        <p:spPr>
          <a:xfrm>
            <a:off x="600500" y="1474325"/>
            <a:ext cx="2264685" cy="5103898"/>
          </a:xfrm>
          <a:prstGeom prst="rect">
            <a:avLst/>
          </a:prstGeom>
          <a:noFill/>
          <a:ln w="38100" cap="flat" cmpd="sng">
            <a:solidFill>
              <a:schemeClr val="accent6"/>
            </a:solidFill>
            <a:prstDash val="solid"/>
            <a:round/>
            <a:headEnd type="none" w="sm" len="sm"/>
            <a:tailEnd type="none" w="sm" len="sm"/>
          </a:ln>
        </p:spPr>
        <p:txBody>
          <a:bodyPr spcFirstLastPara="1" wrap="square" lIns="121900" tIns="121900" rIns="121900" bIns="121900" anchor="t" anchorCtr="0">
            <a:noAutofit/>
          </a:bodyPr>
          <a:lstStyle/>
          <a:p>
            <a:endParaRPr sz="2400"/>
          </a:p>
        </p:txBody>
      </p:sp>
      <p:sp>
        <p:nvSpPr>
          <p:cNvPr id="10" name="Frame 9">
            <a:extLst>
              <a:ext uri="{FF2B5EF4-FFF2-40B4-BE49-F238E27FC236}">
                <a16:creationId xmlns:a16="http://schemas.microsoft.com/office/drawing/2014/main" id="{00471924-B4D1-8849-ACB8-B3BFA37C9845}"/>
              </a:ext>
            </a:extLst>
          </p:cNvPr>
          <p:cNvSpPr/>
          <p:nvPr/>
        </p:nvSpPr>
        <p:spPr>
          <a:xfrm>
            <a:off x="480666" y="5833839"/>
            <a:ext cx="2384520" cy="304800"/>
          </a:xfrm>
          <a:prstGeom prst="fram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89395611-1314-1741-B9B6-5F961B04E2F7}"/>
              </a:ext>
            </a:extLst>
          </p:cNvPr>
          <p:cNvSpPr txBox="1"/>
          <p:nvPr/>
        </p:nvSpPr>
        <p:spPr>
          <a:xfrm>
            <a:off x="1060264" y="1013828"/>
            <a:ext cx="1021177" cy="461665"/>
          </a:xfrm>
          <a:prstGeom prst="rect">
            <a:avLst/>
          </a:prstGeom>
          <a:solidFill>
            <a:schemeClr val="bg1"/>
          </a:solidFill>
          <a:ln w="19050">
            <a:solidFill>
              <a:schemeClr val="accent6"/>
            </a:solidFill>
          </a:ln>
        </p:spPr>
        <p:txBody>
          <a:bodyPr wrap="none" rtlCol="0">
            <a:spAutoFit/>
          </a:bodyPr>
          <a:lstStyle/>
          <a:p>
            <a:r>
              <a:rPr lang="en-US" sz="2400" b="1" dirty="0">
                <a:solidFill>
                  <a:schemeClr val="accent6"/>
                </a:solidFill>
              </a:rPr>
              <a:t>TOOLS</a:t>
            </a:r>
          </a:p>
        </p:txBody>
      </p:sp>
      <p:sp>
        <p:nvSpPr>
          <p:cNvPr id="12" name="TextBox 11">
            <a:extLst>
              <a:ext uri="{FF2B5EF4-FFF2-40B4-BE49-F238E27FC236}">
                <a16:creationId xmlns:a16="http://schemas.microsoft.com/office/drawing/2014/main" id="{F14BFF41-5270-7D48-A647-FB201B7334FA}"/>
              </a:ext>
            </a:extLst>
          </p:cNvPr>
          <p:cNvSpPr txBox="1"/>
          <p:nvPr/>
        </p:nvSpPr>
        <p:spPr>
          <a:xfrm>
            <a:off x="9232763" y="944788"/>
            <a:ext cx="1283365" cy="461665"/>
          </a:xfrm>
          <a:prstGeom prst="rect">
            <a:avLst/>
          </a:prstGeom>
          <a:solidFill>
            <a:schemeClr val="bg1"/>
          </a:solidFill>
          <a:ln w="12700">
            <a:solidFill>
              <a:srgbClr val="FF0000"/>
            </a:solidFill>
          </a:ln>
        </p:spPr>
        <p:txBody>
          <a:bodyPr wrap="none" rtlCol="0">
            <a:spAutoFit/>
          </a:bodyPr>
          <a:lstStyle/>
          <a:p>
            <a:r>
              <a:rPr lang="en-US" sz="2400" b="1" dirty="0">
                <a:solidFill>
                  <a:srgbClr val="FF0000"/>
                </a:solidFill>
              </a:rPr>
              <a:t>HISTORY</a:t>
            </a:r>
          </a:p>
        </p:txBody>
      </p:sp>
      <p:sp>
        <p:nvSpPr>
          <p:cNvPr id="13" name="Google Shape;160;p24">
            <a:extLst>
              <a:ext uri="{FF2B5EF4-FFF2-40B4-BE49-F238E27FC236}">
                <a16:creationId xmlns:a16="http://schemas.microsoft.com/office/drawing/2014/main" id="{53690330-19CF-6446-A0C9-1DE4044E19D3}"/>
              </a:ext>
            </a:extLst>
          </p:cNvPr>
          <p:cNvSpPr txBox="1"/>
          <p:nvPr/>
        </p:nvSpPr>
        <p:spPr>
          <a:xfrm>
            <a:off x="8738836" y="1431169"/>
            <a:ext cx="2264686" cy="5147054"/>
          </a:xfrm>
          <a:prstGeom prst="rect">
            <a:avLst/>
          </a:prstGeom>
          <a:noFill/>
          <a:ln w="38100"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endParaRPr sz="2400"/>
          </a:p>
        </p:txBody>
      </p:sp>
      <p:sp>
        <p:nvSpPr>
          <p:cNvPr id="14" name="TextBox 13">
            <a:extLst>
              <a:ext uri="{FF2B5EF4-FFF2-40B4-BE49-F238E27FC236}">
                <a16:creationId xmlns:a16="http://schemas.microsoft.com/office/drawing/2014/main" id="{588FAD4A-0E8C-5046-9A85-C3B269219919}"/>
              </a:ext>
            </a:extLst>
          </p:cNvPr>
          <p:cNvSpPr txBox="1"/>
          <p:nvPr/>
        </p:nvSpPr>
        <p:spPr>
          <a:xfrm>
            <a:off x="4507678" y="553331"/>
            <a:ext cx="2189958" cy="461665"/>
          </a:xfrm>
          <a:prstGeom prst="rect">
            <a:avLst/>
          </a:prstGeom>
          <a:noFill/>
          <a:ln>
            <a:solidFill>
              <a:srgbClr val="00B0F0"/>
            </a:solidFill>
          </a:ln>
        </p:spPr>
        <p:txBody>
          <a:bodyPr wrap="none" rtlCol="0">
            <a:spAutoFit/>
          </a:bodyPr>
          <a:lstStyle/>
          <a:p>
            <a:r>
              <a:rPr lang="en-US" sz="2400" b="1" dirty="0">
                <a:solidFill>
                  <a:srgbClr val="00B0F0"/>
                </a:solidFill>
              </a:rPr>
              <a:t>TOP MENU BAR</a:t>
            </a:r>
          </a:p>
        </p:txBody>
      </p:sp>
      <p:sp>
        <p:nvSpPr>
          <p:cNvPr id="15" name="Google Shape;160;p24">
            <a:extLst>
              <a:ext uri="{FF2B5EF4-FFF2-40B4-BE49-F238E27FC236}">
                <a16:creationId xmlns:a16="http://schemas.microsoft.com/office/drawing/2014/main" id="{23D851F1-E722-2141-9729-BB0E0E67E5E3}"/>
              </a:ext>
            </a:extLst>
          </p:cNvPr>
          <p:cNvSpPr txBox="1"/>
          <p:nvPr/>
        </p:nvSpPr>
        <p:spPr>
          <a:xfrm>
            <a:off x="2865185" y="1296856"/>
            <a:ext cx="5871809" cy="5338715"/>
          </a:xfrm>
          <a:prstGeom prst="rect">
            <a:avLst/>
          </a:prstGeom>
          <a:noFill/>
          <a:ln w="38100" cap="flat" cmpd="sng">
            <a:solidFill>
              <a:srgbClr val="7030A0"/>
            </a:solidFill>
            <a:prstDash val="solid"/>
            <a:round/>
            <a:headEnd type="none" w="sm" len="sm"/>
            <a:tailEnd type="none" w="sm" len="sm"/>
          </a:ln>
        </p:spPr>
        <p:txBody>
          <a:bodyPr spcFirstLastPara="1" wrap="square" lIns="121900" tIns="121900" rIns="121900" bIns="121900" anchor="t" anchorCtr="0">
            <a:noAutofit/>
          </a:bodyPr>
          <a:lstStyle/>
          <a:p>
            <a:endParaRPr sz="2400">
              <a:solidFill>
                <a:srgbClr val="7030A0"/>
              </a:solidFill>
            </a:endParaRPr>
          </a:p>
        </p:txBody>
      </p:sp>
      <p:sp>
        <p:nvSpPr>
          <p:cNvPr id="17" name="TextBox 16">
            <a:extLst>
              <a:ext uri="{FF2B5EF4-FFF2-40B4-BE49-F238E27FC236}">
                <a16:creationId xmlns:a16="http://schemas.microsoft.com/office/drawing/2014/main" id="{FFC3CBA4-A796-FD41-A3C7-CDCEDC9912AF}"/>
              </a:ext>
            </a:extLst>
          </p:cNvPr>
          <p:cNvSpPr txBox="1"/>
          <p:nvPr/>
        </p:nvSpPr>
        <p:spPr>
          <a:xfrm>
            <a:off x="4960974" y="1484042"/>
            <a:ext cx="923651" cy="461665"/>
          </a:xfrm>
          <a:prstGeom prst="rect">
            <a:avLst/>
          </a:prstGeom>
          <a:solidFill>
            <a:schemeClr val="bg1"/>
          </a:solidFill>
          <a:ln w="38100">
            <a:solidFill>
              <a:srgbClr val="7030A0"/>
            </a:solidFill>
          </a:ln>
        </p:spPr>
        <p:txBody>
          <a:bodyPr wrap="none" rtlCol="0">
            <a:spAutoFit/>
          </a:bodyPr>
          <a:lstStyle/>
          <a:p>
            <a:r>
              <a:rPr lang="en-US" sz="2400" b="1" dirty="0">
                <a:solidFill>
                  <a:srgbClr val="7030A0"/>
                </a:solidFill>
              </a:rPr>
              <a:t>MAIN</a:t>
            </a:r>
          </a:p>
        </p:txBody>
      </p:sp>
    </p:spTree>
    <p:extLst>
      <p:ext uri="{BB962C8B-B14F-4D97-AF65-F5344CB8AC3E}">
        <p14:creationId xmlns:p14="http://schemas.microsoft.com/office/powerpoint/2010/main" val="159550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A933CD4-D253-E740-AC6A-16FB9ACA221A}"/>
              </a:ext>
            </a:extLst>
          </p:cNvPr>
          <p:cNvSpPr txBox="1">
            <a:spLocks/>
          </p:cNvSpPr>
          <p:nvPr/>
        </p:nvSpPr>
        <p:spPr>
          <a:xfrm>
            <a:off x="0" y="96012"/>
            <a:ext cx="11826240" cy="90220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chemeClr val="accent1"/>
                </a:solidFill>
              </a:rPr>
              <a:t>Galaxy User Interface</a:t>
            </a:r>
            <a:endParaRPr lang="en-US" dirty="0">
              <a:solidFill>
                <a:schemeClr val="accent1"/>
              </a:solidFill>
            </a:endParaRPr>
          </a:p>
        </p:txBody>
      </p:sp>
      <p:pic>
        <p:nvPicPr>
          <p:cNvPr id="3" name="Picture 2">
            <a:extLst>
              <a:ext uri="{FF2B5EF4-FFF2-40B4-BE49-F238E27FC236}">
                <a16:creationId xmlns:a16="http://schemas.microsoft.com/office/drawing/2014/main" id="{1C22D14A-0CC8-3A40-A0C1-8D6F688473BD}"/>
              </a:ext>
            </a:extLst>
          </p:cNvPr>
          <p:cNvPicPr>
            <a:picLocks noChangeAspect="1"/>
          </p:cNvPicPr>
          <p:nvPr/>
        </p:nvPicPr>
        <p:blipFill>
          <a:blip r:embed="rId3"/>
          <a:stretch>
            <a:fillRect/>
          </a:stretch>
        </p:blipFill>
        <p:spPr>
          <a:xfrm>
            <a:off x="1679194" y="849884"/>
            <a:ext cx="10083800" cy="5816600"/>
          </a:xfrm>
          <a:prstGeom prst="rect">
            <a:avLst/>
          </a:prstGeom>
        </p:spPr>
      </p:pic>
      <p:sp>
        <p:nvSpPr>
          <p:cNvPr id="4" name="Donut 3">
            <a:extLst>
              <a:ext uri="{FF2B5EF4-FFF2-40B4-BE49-F238E27FC236}">
                <a16:creationId xmlns:a16="http://schemas.microsoft.com/office/drawing/2014/main" id="{3A8070EA-665D-F34D-BAC3-CB84006E4646}"/>
              </a:ext>
            </a:extLst>
          </p:cNvPr>
          <p:cNvSpPr/>
          <p:nvPr/>
        </p:nvSpPr>
        <p:spPr>
          <a:xfrm>
            <a:off x="1468628" y="849884"/>
            <a:ext cx="2079244" cy="710692"/>
          </a:xfrm>
          <a:prstGeom prst="donut">
            <a:avLst>
              <a:gd name="adj" fmla="val 603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E2EC4925-9D47-044C-A009-20DF3677E17E}"/>
              </a:ext>
            </a:extLst>
          </p:cNvPr>
          <p:cNvSpPr txBox="1"/>
          <p:nvPr/>
        </p:nvSpPr>
        <p:spPr>
          <a:xfrm>
            <a:off x="146304" y="998220"/>
            <a:ext cx="1532889" cy="646331"/>
          </a:xfrm>
          <a:prstGeom prst="rect">
            <a:avLst/>
          </a:prstGeom>
          <a:noFill/>
        </p:spPr>
        <p:txBody>
          <a:bodyPr wrap="square" rtlCol="0">
            <a:spAutoFit/>
          </a:bodyPr>
          <a:lstStyle/>
          <a:p>
            <a:r>
              <a:rPr lang="en-US" dirty="0"/>
              <a:t>To return to home screen</a:t>
            </a:r>
          </a:p>
        </p:txBody>
      </p:sp>
      <p:sp>
        <p:nvSpPr>
          <p:cNvPr id="8" name="TextBox 7">
            <a:extLst>
              <a:ext uri="{FF2B5EF4-FFF2-40B4-BE49-F238E27FC236}">
                <a16:creationId xmlns:a16="http://schemas.microsoft.com/office/drawing/2014/main" id="{34BB15C4-D6AE-2C41-B5CF-29E15715F305}"/>
              </a:ext>
            </a:extLst>
          </p:cNvPr>
          <p:cNvSpPr txBox="1"/>
          <p:nvPr/>
        </p:nvSpPr>
        <p:spPr>
          <a:xfrm>
            <a:off x="0" y="6062140"/>
            <a:ext cx="2079244" cy="646331"/>
          </a:xfrm>
          <a:prstGeom prst="rect">
            <a:avLst/>
          </a:prstGeom>
          <a:noFill/>
        </p:spPr>
        <p:txBody>
          <a:bodyPr wrap="square" rtlCol="0">
            <a:spAutoFit/>
          </a:bodyPr>
          <a:lstStyle/>
          <a:p>
            <a:r>
              <a:rPr lang="en-US" dirty="0"/>
              <a:t>Minimize/Adjust toolbars</a:t>
            </a:r>
          </a:p>
        </p:txBody>
      </p:sp>
    </p:spTree>
    <p:extLst>
      <p:ext uri="{BB962C8B-B14F-4D97-AF65-F5344CB8AC3E}">
        <p14:creationId xmlns:p14="http://schemas.microsoft.com/office/powerpoint/2010/main" val="3401587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Graphical user interface, text, application, chat or text message&#10;&#10;Description automatically generated">
            <a:extLst>
              <a:ext uri="{FF2B5EF4-FFF2-40B4-BE49-F238E27FC236}">
                <a16:creationId xmlns:a16="http://schemas.microsoft.com/office/drawing/2014/main" id="{650A618B-3FDF-114B-8AB6-7D25702EEBF9}"/>
              </a:ext>
            </a:extLst>
          </p:cNvPr>
          <p:cNvPicPr>
            <a:picLocks noChangeAspect="1"/>
          </p:cNvPicPr>
          <p:nvPr/>
        </p:nvPicPr>
        <p:blipFill>
          <a:blip r:embed="rId3"/>
          <a:stretch>
            <a:fillRect/>
          </a:stretch>
        </p:blipFill>
        <p:spPr>
          <a:xfrm>
            <a:off x="461772" y="1606934"/>
            <a:ext cx="3733800" cy="3517900"/>
          </a:xfrm>
          <a:prstGeom prst="rect">
            <a:avLst/>
          </a:prstGeom>
        </p:spPr>
      </p:pic>
      <p:sp>
        <p:nvSpPr>
          <p:cNvPr id="12" name="Title 1">
            <a:extLst>
              <a:ext uri="{FF2B5EF4-FFF2-40B4-BE49-F238E27FC236}">
                <a16:creationId xmlns:a16="http://schemas.microsoft.com/office/drawing/2014/main" id="{4C82391B-0998-D646-B7EC-51D920569FF8}"/>
              </a:ext>
            </a:extLst>
          </p:cNvPr>
          <p:cNvSpPr txBox="1">
            <a:spLocks/>
          </p:cNvSpPr>
          <p:nvPr/>
        </p:nvSpPr>
        <p:spPr>
          <a:xfrm>
            <a:off x="0" y="96012"/>
            <a:ext cx="11826240" cy="90220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chemeClr val="accent1"/>
                </a:solidFill>
              </a:rPr>
              <a:t>History </a:t>
            </a:r>
            <a:endParaRPr lang="en-US" dirty="0">
              <a:solidFill>
                <a:schemeClr val="accent1"/>
              </a:solidFill>
            </a:endParaRPr>
          </a:p>
        </p:txBody>
      </p:sp>
      <p:cxnSp>
        <p:nvCxnSpPr>
          <p:cNvPr id="14" name="Straight Arrow Connector 13">
            <a:extLst>
              <a:ext uri="{FF2B5EF4-FFF2-40B4-BE49-F238E27FC236}">
                <a16:creationId xmlns:a16="http://schemas.microsoft.com/office/drawing/2014/main" id="{B1C75416-D305-7E47-8589-97891F5A5EB9}"/>
              </a:ext>
            </a:extLst>
          </p:cNvPr>
          <p:cNvCxnSpPr/>
          <p:nvPr/>
        </p:nvCxnSpPr>
        <p:spPr>
          <a:xfrm flipH="1">
            <a:off x="3366516" y="1070302"/>
            <a:ext cx="829056" cy="63398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5ED6009-47CB-D140-BFE5-3B8DBB97EBF5}"/>
              </a:ext>
            </a:extLst>
          </p:cNvPr>
          <p:cNvSpPr txBox="1"/>
          <p:nvPr/>
        </p:nvSpPr>
        <p:spPr>
          <a:xfrm>
            <a:off x="4195572" y="857591"/>
            <a:ext cx="1999650" cy="369332"/>
          </a:xfrm>
          <a:prstGeom prst="rect">
            <a:avLst/>
          </a:prstGeom>
          <a:noFill/>
        </p:spPr>
        <p:txBody>
          <a:bodyPr wrap="none" rtlCol="0">
            <a:spAutoFit/>
          </a:bodyPr>
          <a:lstStyle/>
          <a:p>
            <a:r>
              <a:rPr lang="en-US" dirty="0"/>
              <a:t>Create New History</a:t>
            </a:r>
          </a:p>
        </p:txBody>
      </p:sp>
      <p:cxnSp>
        <p:nvCxnSpPr>
          <p:cNvPr id="16" name="Straight Arrow Connector 15">
            <a:extLst>
              <a:ext uri="{FF2B5EF4-FFF2-40B4-BE49-F238E27FC236}">
                <a16:creationId xmlns:a16="http://schemas.microsoft.com/office/drawing/2014/main" id="{492F2427-8C4B-0C4E-90CE-D330EB26A9F3}"/>
              </a:ext>
            </a:extLst>
          </p:cNvPr>
          <p:cNvCxnSpPr>
            <a:cxnSpLocks/>
          </p:cNvCxnSpPr>
          <p:nvPr/>
        </p:nvCxnSpPr>
        <p:spPr>
          <a:xfrm flipH="1">
            <a:off x="3683459" y="1801638"/>
            <a:ext cx="844328" cy="1219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A27C1E2-42B3-CB43-946E-7006EF4D2224}"/>
              </a:ext>
            </a:extLst>
          </p:cNvPr>
          <p:cNvSpPr txBox="1"/>
          <p:nvPr/>
        </p:nvSpPr>
        <p:spPr>
          <a:xfrm>
            <a:off x="4527787" y="1616972"/>
            <a:ext cx="1789721" cy="369332"/>
          </a:xfrm>
          <a:prstGeom prst="rect">
            <a:avLst/>
          </a:prstGeom>
          <a:noFill/>
        </p:spPr>
        <p:txBody>
          <a:bodyPr wrap="none" rtlCol="0">
            <a:spAutoFit/>
          </a:bodyPr>
          <a:lstStyle/>
          <a:p>
            <a:r>
              <a:rPr lang="en-US" dirty="0"/>
              <a:t>View all Histories</a:t>
            </a:r>
          </a:p>
        </p:txBody>
      </p:sp>
    </p:spTree>
    <p:extLst>
      <p:ext uri="{BB962C8B-B14F-4D97-AF65-F5344CB8AC3E}">
        <p14:creationId xmlns:p14="http://schemas.microsoft.com/office/powerpoint/2010/main" val="4147848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Graphical user interface, text, application, chat or text message&#10;&#10;Description automatically generated">
            <a:extLst>
              <a:ext uri="{FF2B5EF4-FFF2-40B4-BE49-F238E27FC236}">
                <a16:creationId xmlns:a16="http://schemas.microsoft.com/office/drawing/2014/main" id="{650A618B-3FDF-114B-8AB6-7D25702EEBF9}"/>
              </a:ext>
            </a:extLst>
          </p:cNvPr>
          <p:cNvPicPr>
            <a:picLocks noChangeAspect="1"/>
          </p:cNvPicPr>
          <p:nvPr/>
        </p:nvPicPr>
        <p:blipFill>
          <a:blip r:embed="rId3"/>
          <a:stretch>
            <a:fillRect/>
          </a:stretch>
        </p:blipFill>
        <p:spPr>
          <a:xfrm>
            <a:off x="461772" y="1606934"/>
            <a:ext cx="3733800" cy="3517900"/>
          </a:xfrm>
          <a:prstGeom prst="rect">
            <a:avLst/>
          </a:prstGeom>
        </p:spPr>
      </p:pic>
      <p:sp>
        <p:nvSpPr>
          <p:cNvPr id="12" name="Title 1">
            <a:extLst>
              <a:ext uri="{FF2B5EF4-FFF2-40B4-BE49-F238E27FC236}">
                <a16:creationId xmlns:a16="http://schemas.microsoft.com/office/drawing/2014/main" id="{4C82391B-0998-D646-B7EC-51D920569FF8}"/>
              </a:ext>
            </a:extLst>
          </p:cNvPr>
          <p:cNvSpPr txBox="1">
            <a:spLocks/>
          </p:cNvSpPr>
          <p:nvPr/>
        </p:nvSpPr>
        <p:spPr>
          <a:xfrm>
            <a:off x="0" y="96012"/>
            <a:ext cx="11826240" cy="90220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chemeClr val="accent1"/>
                </a:solidFill>
              </a:rPr>
              <a:t>History </a:t>
            </a:r>
            <a:endParaRPr lang="en-US" dirty="0">
              <a:solidFill>
                <a:schemeClr val="accent1"/>
              </a:solidFill>
            </a:endParaRPr>
          </a:p>
        </p:txBody>
      </p:sp>
      <p:cxnSp>
        <p:nvCxnSpPr>
          <p:cNvPr id="14" name="Straight Arrow Connector 13">
            <a:extLst>
              <a:ext uri="{FF2B5EF4-FFF2-40B4-BE49-F238E27FC236}">
                <a16:creationId xmlns:a16="http://schemas.microsoft.com/office/drawing/2014/main" id="{B1C75416-D305-7E47-8589-97891F5A5EB9}"/>
              </a:ext>
            </a:extLst>
          </p:cNvPr>
          <p:cNvCxnSpPr/>
          <p:nvPr/>
        </p:nvCxnSpPr>
        <p:spPr>
          <a:xfrm flipH="1">
            <a:off x="3366516" y="1070302"/>
            <a:ext cx="829056" cy="63398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5ED6009-47CB-D140-BFE5-3B8DBB97EBF5}"/>
              </a:ext>
            </a:extLst>
          </p:cNvPr>
          <p:cNvSpPr txBox="1"/>
          <p:nvPr/>
        </p:nvSpPr>
        <p:spPr>
          <a:xfrm>
            <a:off x="4195572" y="857591"/>
            <a:ext cx="1999650" cy="369332"/>
          </a:xfrm>
          <a:prstGeom prst="rect">
            <a:avLst/>
          </a:prstGeom>
          <a:noFill/>
        </p:spPr>
        <p:txBody>
          <a:bodyPr wrap="none" rtlCol="0">
            <a:spAutoFit/>
          </a:bodyPr>
          <a:lstStyle/>
          <a:p>
            <a:r>
              <a:rPr lang="en-US" dirty="0"/>
              <a:t>Create New History</a:t>
            </a:r>
          </a:p>
        </p:txBody>
      </p:sp>
      <p:cxnSp>
        <p:nvCxnSpPr>
          <p:cNvPr id="16" name="Straight Arrow Connector 15">
            <a:extLst>
              <a:ext uri="{FF2B5EF4-FFF2-40B4-BE49-F238E27FC236}">
                <a16:creationId xmlns:a16="http://schemas.microsoft.com/office/drawing/2014/main" id="{492F2427-8C4B-0C4E-90CE-D330EB26A9F3}"/>
              </a:ext>
            </a:extLst>
          </p:cNvPr>
          <p:cNvCxnSpPr>
            <a:cxnSpLocks/>
          </p:cNvCxnSpPr>
          <p:nvPr/>
        </p:nvCxnSpPr>
        <p:spPr>
          <a:xfrm flipH="1">
            <a:off x="3683459" y="1801638"/>
            <a:ext cx="844328" cy="1219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A27C1E2-42B3-CB43-946E-7006EF4D2224}"/>
              </a:ext>
            </a:extLst>
          </p:cNvPr>
          <p:cNvSpPr txBox="1"/>
          <p:nvPr/>
        </p:nvSpPr>
        <p:spPr>
          <a:xfrm>
            <a:off x="4527787" y="1616972"/>
            <a:ext cx="1789721" cy="369332"/>
          </a:xfrm>
          <a:prstGeom prst="rect">
            <a:avLst/>
          </a:prstGeom>
          <a:noFill/>
        </p:spPr>
        <p:txBody>
          <a:bodyPr wrap="none" rtlCol="0">
            <a:spAutoFit/>
          </a:bodyPr>
          <a:lstStyle/>
          <a:p>
            <a:r>
              <a:rPr lang="en-US" dirty="0"/>
              <a:t>View all Histories</a:t>
            </a:r>
          </a:p>
        </p:txBody>
      </p:sp>
      <p:pic>
        <p:nvPicPr>
          <p:cNvPr id="22" name="Picture 21">
            <a:extLst>
              <a:ext uri="{FF2B5EF4-FFF2-40B4-BE49-F238E27FC236}">
                <a16:creationId xmlns:a16="http://schemas.microsoft.com/office/drawing/2014/main" id="{8842BCC6-B309-D047-8379-D158FBAAD996}"/>
              </a:ext>
            </a:extLst>
          </p:cNvPr>
          <p:cNvPicPr>
            <a:picLocks noChangeAspect="1"/>
          </p:cNvPicPr>
          <p:nvPr/>
        </p:nvPicPr>
        <p:blipFill>
          <a:blip r:embed="rId4"/>
          <a:stretch>
            <a:fillRect/>
          </a:stretch>
        </p:blipFill>
        <p:spPr>
          <a:xfrm>
            <a:off x="6829206" y="1535599"/>
            <a:ext cx="4513586" cy="2560982"/>
          </a:xfrm>
          <a:prstGeom prst="rect">
            <a:avLst/>
          </a:prstGeom>
        </p:spPr>
      </p:pic>
      <p:sp>
        <p:nvSpPr>
          <p:cNvPr id="23" name="TextBox 22">
            <a:extLst>
              <a:ext uri="{FF2B5EF4-FFF2-40B4-BE49-F238E27FC236}">
                <a16:creationId xmlns:a16="http://schemas.microsoft.com/office/drawing/2014/main" id="{D1B235FF-6E37-D145-9798-96FA6E6B6F79}"/>
              </a:ext>
            </a:extLst>
          </p:cNvPr>
          <p:cNvSpPr txBox="1"/>
          <p:nvPr/>
        </p:nvSpPr>
        <p:spPr>
          <a:xfrm>
            <a:off x="5913120" y="2631424"/>
            <a:ext cx="184731" cy="369332"/>
          </a:xfrm>
          <a:prstGeom prst="rect">
            <a:avLst/>
          </a:prstGeom>
          <a:noFill/>
        </p:spPr>
        <p:txBody>
          <a:bodyPr wrap="none" rtlCol="0">
            <a:spAutoFit/>
          </a:bodyPr>
          <a:lstStyle/>
          <a:p>
            <a:endParaRPr lang="en-US" dirty="0"/>
          </a:p>
        </p:txBody>
      </p:sp>
      <p:cxnSp>
        <p:nvCxnSpPr>
          <p:cNvPr id="24" name="Straight Arrow Connector 23">
            <a:extLst>
              <a:ext uri="{FF2B5EF4-FFF2-40B4-BE49-F238E27FC236}">
                <a16:creationId xmlns:a16="http://schemas.microsoft.com/office/drawing/2014/main" id="{4CE146E5-0D1B-0B46-8E5A-97564E1E10C7}"/>
              </a:ext>
            </a:extLst>
          </p:cNvPr>
          <p:cNvCxnSpPr>
            <a:cxnSpLocks/>
          </p:cNvCxnSpPr>
          <p:nvPr/>
        </p:nvCxnSpPr>
        <p:spPr>
          <a:xfrm>
            <a:off x="6313996" y="1804956"/>
            <a:ext cx="515210"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674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88D8C94-6BC5-0940-8C15-99F6AB635753}"/>
              </a:ext>
            </a:extLst>
          </p:cNvPr>
          <p:cNvSpPr txBox="1">
            <a:spLocks/>
          </p:cNvSpPr>
          <p:nvPr/>
        </p:nvSpPr>
        <p:spPr>
          <a:xfrm>
            <a:off x="0" y="96012"/>
            <a:ext cx="11826240" cy="90220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chemeClr val="accent1"/>
                </a:solidFill>
              </a:rPr>
              <a:t>Tools</a:t>
            </a:r>
            <a:endParaRPr lang="en-US" dirty="0">
              <a:solidFill>
                <a:schemeClr val="accent1"/>
              </a:solidFill>
            </a:endParaRPr>
          </a:p>
        </p:txBody>
      </p:sp>
      <p:pic>
        <p:nvPicPr>
          <p:cNvPr id="3" name="Picture 2" descr="Graphical user interface, application, Teams&#10;&#10;Description automatically generated">
            <a:extLst>
              <a:ext uri="{FF2B5EF4-FFF2-40B4-BE49-F238E27FC236}">
                <a16:creationId xmlns:a16="http://schemas.microsoft.com/office/drawing/2014/main" id="{12B266AF-A2E5-D64E-BFD5-AE270D0ECCCD}"/>
              </a:ext>
            </a:extLst>
          </p:cNvPr>
          <p:cNvPicPr>
            <a:picLocks noChangeAspect="1"/>
          </p:cNvPicPr>
          <p:nvPr/>
        </p:nvPicPr>
        <p:blipFill>
          <a:blip r:embed="rId3"/>
          <a:stretch>
            <a:fillRect/>
          </a:stretch>
        </p:blipFill>
        <p:spPr>
          <a:xfrm>
            <a:off x="785876" y="877951"/>
            <a:ext cx="9845548" cy="5489575"/>
          </a:xfrm>
          <a:prstGeom prst="rect">
            <a:avLst/>
          </a:prstGeom>
        </p:spPr>
      </p:pic>
      <p:sp>
        <p:nvSpPr>
          <p:cNvPr id="4" name="Donut 3">
            <a:extLst>
              <a:ext uri="{FF2B5EF4-FFF2-40B4-BE49-F238E27FC236}">
                <a16:creationId xmlns:a16="http://schemas.microsoft.com/office/drawing/2014/main" id="{7DDF7F03-2CF5-A640-9A92-8288131A2F6A}"/>
              </a:ext>
            </a:extLst>
          </p:cNvPr>
          <p:cNvSpPr/>
          <p:nvPr/>
        </p:nvSpPr>
        <p:spPr>
          <a:xfrm>
            <a:off x="889508" y="1276604"/>
            <a:ext cx="2079244" cy="710692"/>
          </a:xfrm>
          <a:prstGeom prst="donut">
            <a:avLst>
              <a:gd name="adj" fmla="val 603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Donut 5">
            <a:extLst>
              <a:ext uri="{FF2B5EF4-FFF2-40B4-BE49-F238E27FC236}">
                <a16:creationId xmlns:a16="http://schemas.microsoft.com/office/drawing/2014/main" id="{C2BB747A-B294-C546-9F9C-F5240E5833DC}"/>
              </a:ext>
            </a:extLst>
          </p:cNvPr>
          <p:cNvSpPr/>
          <p:nvPr/>
        </p:nvSpPr>
        <p:spPr>
          <a:xfrm>
            <a:off x="889508" y="4009644"/>
            <a:ext cx="1904492" cy="562356"/>
          </a:xfrm>
          <a:prstGeom prst="donut">
            <a:avLst>
              <a:gd name="adj" fmla="val 603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05832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erson with glasses&#10;&#10;Description automatically generated with low confidence">
            <a:extLst>
              <a:ext uri="{FF2B5EF4-FFF2-40B4-BE49-F238E27FC236}">
                <a16:creationId xmlns:a16="http://schemas.microsoft.com/office/drawing/2014/main" id="{5527373A-E88D-F944-8C32-E83AE52C492C}"/>
              </a:ext>
            </a:extLst>
          </p:cNvPr>
          <p:cNvPicPr>
            <a:picLocks noChangeAspect="1"/>
          </p:cNvPicPr>
          <p:nvPr/>
        </p:nvPicPr>
        <p:blipFill rotWithShape="1">
          <a:blip r:embed="rId3"/>
          <a:srcRect b="10425"/>
          <a:stretch/>
        </p:blipFill>
        <p:spPr>
          <a:xfrm>
            <a:off x="7322323" y="990362"/>
            <a:ext cx="1553667" cy="1693969"/>
          </a:xfrm>
          <a:prstGeom prst="rect">
            <a:avLst/>
          </a:prstGeom>
        </p:spPr>
      </p:pic>
      <p:sp>
        <p:nvSpPr>
          <p:cNvPr id="3" name="Title 1">
            <a:extLst>
              <a:ext uri="{FF2B5EF4-FFF2-40B4-BE49-F238E27FC236}">
                <a16:creationId xmlns:a16="http://schemas.microsoft.com/office/drawing/2014/main" id="{08340CC0-DE8B-3B4F-850A-505C34C60171}"/>
              </a:ext>
            </a:extLst>
          </p:cNvPr>
          <p:cNvSpPr txBox="1">
            <a:spLocks/>
          </p:cNvSpPr>
          <p:nvPr/>
        </p:nvSpPr>
        <p:spPr>
          <a:xfrm>
            <a:off x="453594" y="164632"/>
            <a:ext cx="10515600" cy="840828"/>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solidFill>
                  <a:schemeClr val="accent1"/>
                </a:solidFill>
              </a:rPr>
              <a:t>Research Technology Team</a:t>
            </a:r>
          </a:p>
        </p:txBody>
      </p:sp>
      <p:sp>
        <p:nvSpPr>
          <p:cNvPr id="7" name="TextBox 1">
            <a:extLst>
              <a:ext uri="{FF2B5EF4-FFF2-40B4-BE49-F238E27FC236}">
                <a16:creationId xmlns:a16="http://schemas.microsoft.com/office/drawing/2014/main" id="{E512CB36-CC8B-764C-AA03-DF2631D41516}"/>
              </a:ext>
            </a:extLst>
          </p:cNvPr>
          <p:cNvSpPr txBox="1"/>
          <p:nvPr/>
        </p:nvSpPr>
        <p:spPr>
          <a:xfrm>
            <a:off x="2636462" y="4377130"/>
            <a:ext cx="6515686" cy="2246769"/>
          </a:xfrm>
          <a:prstGeom prst="rect">
            <a:avLst/>
          </a:prstGeom>
          <a:noFill/>
        </p:spPr>
        <p:txBody>
          <a:bodyPr wrap="square"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457200" indent="-457200">
              <a:buFont typeface="Wingdings"/>
              <a:buChar char="ü"/>
            </a:pPr>
            <a:r>
              <a:rPr lang="en-US" sz="2800" dirty="0">
                <a:solidFill>
                  <a:srgbClr val="FF0000"/>
                </a:solidFill>
              </a:rPr>
              <a:t>Consultation on Projects and Grants</a:t>
            </a:r>
          </a:p>
          <a:p>
            <a:pPr marL="457200" indent="-457200">
              <a:buFont typeface="Wingdings"/>
              <a:buChar char="ü"/>
            </a:pPr>
            <a:r>
              <a:rPr lang="en-US" sz="2800" dirty="0">
                <a:solidFill>
                  <a:srgbClr val="FF0000"/>
                </a:solidFill>
              </a:rPr>
              <a:t>High Performance Compute Cluster</a:t>
            </a:r>
          </a:p>
          <a:p>
            <a:pPr marL="457200" indent="-457200">
              <a:buFont typeface="Wingdings"/>
              <a:buChar char="ü"/>
            </a:pPr>
            <a:r>
              <a:rPr lang="en-US" sz="2800" dirty="0">
                <a:solidFill>
                  <a:srgbClr val="FF0000"/>
                </a:solidFill>
              </a:rPr>
              <a:t>Workshops </a:t>
            </a:r>
          </a:p>
          <a:p>
            <a:endParaRPr lang="en-US" sz="2800" dirty="0">
              <a:solidFill>
                <a:srgbClr val="FF0000"/>
              </a:solidFill>
              <a:cs typeface="Calibri" panose="020F0502020204030204"/>
            </a:endParaRPr>
          </a:p>
          <a:p>
            <a:r>
              <a:rPr lang="en-US" sz="2800" dirty="0">
                <a:hlinkClick r:id="rId4"/>
              </a:rPr>
              <a:t>https://it.tufts.edu/research-technology</a:t>
            </a:r>
            <a:endParaRPr lang="en-US" sz="2800" dirty="0">
              <a:cs typeface="Calibri" panose="020F0502020204030204"/>
              <a:hlinkClick r:id="rId5"/>
            </a:endParaRPr>
          </a:p>
        </p:txBody>
      </p:sp>
      <p:pic>
        <p:nvPicPr>
          <p:cNvPr id="25" name="Picture 24" descr="A person holding a sign posing for the camera&#10;&#10;Description automatically generated">
            <a:extLst>
              <a:ext uri="{FF2B5EF4-FFF2-40B4-BE49-F238E27FC236}">
                <a16:creationId xmlns:a16="http://schemas.microsoft.com/office/drawing/2014/main" id="{F40D4AB2-E16C-C24D-9EFC-D2DFCAC909DA}"/>
              </a:ext>
            </a:extLst>
          </p:cNvPr>
          <p:cNvPicPr>
            <a:picLocks noChangeAspect="1"/>
          </p:cNvPicPr>
          <p:nvPr/>
        </p:nvPicPr>
        <p:blipFill>
          <a:blip r:embed="rId6"/>
          <a:stretch>
            <a:fillRect/>
          </a:stretch>
        </p:blipFill>
        <p:spPr>
          <a:xfrm>
            <a:off x="9359469" y="2757167"/>
            <a:ext cx="1308100" cy="1536700"/>
          </a:xfrm>
          <a:prstGeom prst="rect">
            <a:avLst/>
          </a:prstGeom>
        </p:spPr>
      </p:pic>
      <p:pic>
        <p:nvPicPr>
          <p:cNvPr id="27" name="Picture 26" descr="A person smiling for the camera&#10;&#10;Description automatically generated">
            <a:extLst>
              <a:ext uri="{FF2B5EF4-FFF2-40B4-BE49-F238E27FC236}">
                <a16:creationId xmlns:a16="http://schemas.microsoft.com/office/drawing/2014/main" id="{36E8149A-C7A0-BA4F-8B70-7B2D3BD33628}"/>
              </a:ext>
            </a:extLst>
          </p:cNvPr>
          <p:cNvPicPr>
            <a:picLocks noChangeAspect="1"/>
          </p:cNvPicPr>
          <p:nvPr/>
        </p:nvPicPr>
        <p:blipFill>
          <a:blip r:embed="rId7"/>
          <a:stretch>
            <a:fillRect/>
          </a:stretch>
        </p:blipFill>
        <p:spPr>
          <a:xfrm>
            <a:off x="7575113" y="2806384"/>
            <a:ext cx="1219200" cy="1511300"/>
          </a:xfrm>
          <a:prstGeom prst="rect">
            <a:avLst/>
          </a:prstGeom>
        </p:spPr>
      </p:pic>
      <p:pic>
        <p:nvPicPr>
          <p:cNvPr id="31" name="Picture 30" descr="A close up of a person&#10;&#10;Description automatically generated">
            <a:extLst>
              <a:ext uri="{FF2B5EF4-FFF2-40B4-BE49-F238E27FC236}">
                <a16:creationId xmlns:a16="http://schemas.microsoft.com/office/drawing/2014/main" id="{995091D3-257B-5C41-88A9-41105E96B0EC}"/>
              </a:ext>
            </a:extLst>
          </p:cNvPr>
          <p:cNvPicPr>
            <a:picLocks noChangeAspect="1"/>
          </p:cNvPicPr>
          <p:nvPr/>
        </p:nvPicPr>
        <p:blipFill>
          <a:blip r:embed="rId8"/>
          <a:stretch>
            <a:fillRect/>
          </a:stretch>
        </p:blipFill>
        <p:spPr>
          <a:xfrm>
            <a:off x="1800694" y="2657374"/>
            <a:ext cx="1066800" cy="1473200"/>
          </a:xfrm>
          <a:prstGeom prst="rect">
            <a:avLst/>
          </a:prstGeom>
        </p:spPr>
      </p:pic>
      <p:pic>
        <p:nvPicPr>
          <p:cNvPr id="33" name="Picture 32" descr="A picture containing graphical user interface, application&#10;&#10;Description automatically generated">
            <a:extLst>
              <a:ext uri="{FF2B5EF4-FFF2-40B4-BE49-F238E27FC236}">
                <a16:creationId xmlns:a16="http://schemas.microsoft.com/office/drawing/2014/main" id="{01E3313A-F394-9A44-9838-6CD815527693}"/>
              </a:ext>
            </a:extLst>
          </p:cNvPr>
          <p:cNvPicPr>
            <a:picLocks noChangeAspect="1"/>
          </p:cNvPicPr>
          <p:nvPr/>
        </p:nvPicPr>
        <p:blipFill>
          <a:blip r:embed="rId9"/>
          <a:stretch>
            <a:fillRect/>
          </a:stretch>
        </p:blipFill>
        <p:spPr>
          <a:xfrm>
            <a:off x="5637849" y="2795267"/>
            <a:ext cx="1422400" cy="1498600"/>
          </a:xfrm>
          <a:prstGeom prst="rect">
            <a:avLst/>
          </a:prstGeom>
        </p:spPr>
      </p:pic>
      <p:pic>
        <p:nvPicPr>
          <p:cNvPr id="35" name="Picture 34" descr="A person smiling for the camera&#10;&#10;Description automatically generated">
            <a:extLst>
              <a:ext uri="{FF2B5EF4-FFF2-40B4-BE49-F238E27FC236}">
                <a16:creationId xmlns:a16="http://schemas.microsoft.com/office/drawing/2014/main" id="{9779803C-49B1-114E-938D-6D14EB8E85CA}"/>
              </a:ext>
            </a:extLst>
          </p:cNvPr>
          <p:cNvPicPr>
            <a:picLocks noChangeAspect="1"/>
          </p:cNvPicPr>
          <p:nvPr/>
        </p:nvPicPr>
        <p:blipFill>
          <a:blip r:embed="rId10"/>
          <a:stretch>
            <a:fillRect/>
          </a:stretch>
        </p:blipFill>
        <p:spPr>
          <a:xfrm>
            <a:off x="3700817" y="1059783"/>
            <a:ext cx="1384300" cy="1511300"/>
          </a:xfrm>
          <a:prstGeom prst="rect">
            <a:avLst/>
          </a:prstGeom>
        </p:spPr>
      </p:pic>
      <p:pic>
        <p:nvPicPr>
          <p:cNvPr id="37" name="Picture 36" descr="A picture containing text&#10;&#10;Description automatically generated">
            <a:extLst>
              <a:ext uri="{FF2B5EF4-FFF2-40B4-BE49-F238E27FC236}">
                <a16:creationId xmlns:a16="http://schemas.microsoft.com/office/drawing/2014/main" id="{699B62B9-7770-A144-A8FB-802CEDFA96C2}"/>
              </a:ext>
            </a:extLst>
          </p:cNvPr>
          <p:cNvPicPr>
            <a:picLocks noChangeAspect="1"/>
          </p:cNvPicPr>
          <p:nvPr/>
        </p:nvPicPr>
        <p:blipFill>
          <a:blip r:embed="rId11"/>
          <a:stretch>
            <a:fillRect/>
          </a:stretch>
        </p:blipFill>
        <p:spPr>
          <a:xfrm>
            <a:off x="1555943" y="971996"/>
            <a:ext cx="1651000" cy="1562100"/>
          </a:xfrm>
          <a:prstGeom prst="rect">
            <a:avLst/>
          </a:prstGeom>
        </p:spPr>
      </p:pic>
      <p:pic>
        <p:nvPicPr>
          <p:cNvPr id="39" name="Picture 38" descr="A person wearing a suit and tie&#10;&#10;Description automatically generated">
            <a:extLst>
              <a:ext uri="{FF2B5EF4-FFF2-40B4-BE49-F238E27FC236}">
                <a16:creationId xmlns:a16="http://schemas.microsoft.com/office/drawing/2014/main" id="{4B2A1111-2C91-4746-BBF1-0A060A0A93F7}"/>
              </a:ext>
            </a:extLst>
          </p:cNvPr>
          <p:cNvPicPr>
            <a:picLocks noChangeAspect="1"/>
          </p:cNvPicPr>
          <p:nvPr/>
        </p:nvPicPr>
        <p:blipFill>
          <a:blip r:embed="rId12"/>
          <a:stretch>
            <a:fillRect/>
          </a:stretch>
        </p:blipFill>
        <p:spPr>
          <a:xfrm>
            <a:off x="3700817" y="2603019"/>
            <a:ext cx="1409700" cy="1600200"/>
          </a:xfrm>
          <a:prstGeom prst="rect">
            <a:avLst/>
          </a:prstGeom>
        </p:spPr>
      </p:pic>
      <p:pic>
        <p:nvPicPr>
          <p:cNvPr id="41" name="Picture 40" descr="A picture containing application&#10;&#10;Description automatically generated">
            <a:extLst>
              <a:ext uri="{FF2B5EF4-FFF2-40B4-BE49-F238E27FC236}">
                <a16:creationId xmlns:a16="http://schemas.microsoft.com/office/drawing/2014/main" id="{7EB206C3-7CC1-894E-BC01-9688B4DC48B7}"/>
              </a:ext>
            </a:extLst>
          </p:cNvPr>
          <p:cNvPicPr>
            <a:picLocks noChangeAspect="1"/>
          </p:cNvPicPr>
          <p:nvPr/>
        </p:nvPicPr>
        <p:blipFill>
          <a:blip r:embed="rId13"/>
          <a:stretch>
            <a:fillRect/>
          </a:stretch>
        </p:blipFill>
        <p:spPr>
          <a:xfrm>
            <a:off x="5735940" y="1027844"/>
            <a:ext cx="1244600" cy="1612900"/>
          </a:xfrm>
          <a:prstGeom prst="rect">
            <a:avLst/>
          </a:prstGeom>
        </p:spPr>
      </p:pic>
      <p:pic>
        <p:nvPicPr>
          <p:cNvPr id="47" name="Picture 46" descr="Graphical user interface, text, application&#10;&#10;Description automatically generated">
            <a:extLst>
              <a:ext uri="{FF2B5EF4-FFF2-40B4-BE49-F238E27FC236}">
                <a16:creationId xmlns:a16="http://schemas.microsoft.com/office/drawing/2014/main" id="{7B8FA3CA-64E1-574E-A90A-7FEB2C1BBBEA}"/>
              </a:ext>
            </a:extLst>
          </p:cNvPr>
          <p:cNvPicPr>
            <a:picLocks noChangeAspect="1"/>
          </p:cNvPicPr>
          <p:nvPr/>
        </p:nvPicPr>
        <p:blipFill>
          <a:blip r:embed="rId14"/>
          <a:stretch>
            <a:fillRect/>
          </a:stretch>
        </p:blipFill>
        <p:spPr>
          <a:xfrm>
            <a:off x="9472674" y="1116744"/>
            <a:ext cx="1206500" cy="1524000"/>
          </a:xfrm>
          <a:prstGeom prst="rect">
            <a:avLst/>
          </a:prstGeom>
        </p:spPr>
      </p:pic>
      <p:sp>
        <p:nvSpPr>
          <p:cNvPr id="6" name="Frame 5">
            <a:extLst>
              <a:ext uri="{FF2B5EF4-FFF2-40B4-BE49-F238E27FC236}">
                <a16:creationId xmlns:a16="http://schemas.microsoft.com/office/drawing/2014/main" id="{FD365629-3C0E-6946-878F-13DC682DC40B}"/>
              </a:ext>
            </a:extLst>
          </p:cNvPr>
          <p:cNvSpPr/>
          <p:nvPr/>
        </p:nvSpPr>
        <p:spPr>
          <a:xfrm>
            <a:off x="7219511" y="901338"/>
            <a:ext cx="1759289" cy="1851189"/>
          </a:xfrm>
          <a:prstGeom prst="frame">
            <a:avLst>
              <a:gd name="adj1" fmla="val 4158"/>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1474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88D8C94-6BC5-0940-8C15-99F6AB635753}"/>
              </a:ext>
            </a:extLst>
          </p:cNvPr>
          <p:cNvSpPr txBox="1">
            <a:spLocks/>
          </p:cNvSpPr>
          <p:nvPr/>
        </p:nvSpPr>
        <p:spPr>
          <a:xfrm>
            <a:off x="0" y="96012"/>
            <a:ext cx="11826240" cy="90220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chemeClr val="accent1"/>
                </a:solidFill>
              </a:rPr>
              <a:t>Tools</a:t>
            </a:r>
            <a:endParaRPr lang="en-US" dirty="0">
              <a:solidFill>
                <a:schemeClr val="accent1"/>
              </a:solidFill>
            </a:endParaRPr>
          </a:p>
        </p:txBody>
      </p:sp>
      <p:pic>
        <p:nvPicPr>
          <p:cNvPr id="4" name="Picture 3" descr="Graphical user interface, text, application&#10;&#10;Description automatically generated">
            <a:extLst>
              <a:ext uri="{FF2B5EF4-FFF2-40B4-BE49-F238E27FC236}">
                <a16:creationId xmlns:a16="http://schemas.microsoft.com/office/drawing/2014/main" id="{8D9245F1-7892-7A41-A000-6E42B3FAB0A5}"/>
              </a:ext>
            </a:extLst>
          </p:cNvPr>
          <p:cNvPicPr>
            <a:picLocks noChangeAspect="1"/>
          </p:cNvPicPr>
          <p:nvPr/>
        </p:nvPicPr>
        <p:blipFill>
          <a:blip r:embed="rId3"/>
          <a:stretch>
            <a:fillRect/>
          </a:stretch>
        </p:blipFill>
        <p:spPr>
          <a:xfrm>
            <a:off x="2764282" y="998220"/>
            <a:ext cx="9061958" cy="5089180"/>
          </a:xfrm>
          <a:prstGeom prst="rect">
            <a:avLst/>
          </a:prstGeom>
        </p:spPr>
      </p:pic>
      <p:sp>
        <p:nvSpPr>
          <p:cNvPr id="10" name="TextBox 9">
            <a:extLst>
              <a:ext uri="{FF2B5EF4-FFF2-40B4-BE49-F238E27FC236}">
                <a16:creationId xmlns:a16="http://schemas.microsoft.com/office/drawing/2014/main" id="{6E838D96-8E17-624B-92BA-BF3F655B9649}"/>
              </a:ext>
            </a:extLst>
          </p:cNvPr>
          <p:cNvSpPr txBox="1"/>
          <p:nvPr/>
        </p:nvSpPr>
        <p:spPr>
          <a:xfrm>
            <a:off x="49349" y="4303776"/>
            <a:ext cx="2901115" cy="646331"/>
          </a:xfrm>
          <a:prstGeom prst="rect">
            <a:avLst/>
          </a:prstGeom>
          <a:noFill/>
        </p:spPr>
        <p:txBody>
          <a:bodyPr wrap="none" rtlCol="0">
            <a:spAutoFit/>
          </a:bodyPr>
          <a:lstStyle/>
          <a:p>
            <a:r>
              <a:rPr lang="en-US" dirty="0"/>
              <a:t>Click on the name of the tool</a:t>
            </a:r>
          </a:p>
          <a:p>
            <a:r>
              <a:rPr lang="en-US" dirty="0"/>
              <a:t>to open it in the main panel</a:t>
            </a:r>
          </a:p>
        </p:txBody>
      </p:sp>
      <p:sp>
        <p:nvSpPr>
          <p:cNvPr id="2" name="Frame 1">
            <a:extLst>
              <a:ext uri="{FF2B5EF4-FFF2-40B4-BE49-F238E27FC236}">
                <a16:creationId xmlns:a16="http://schemas.microsoft.com/office/drawing/2014/main" id="{A3C8F2C0-0BAC-B848-BA1B-3B5027442C91}"/>
              </a:ext>
            </a:extLst>
          </p:cNvPr>
          <p:cNvSpPr/>
          <p:nvPr/>
        </p:nvSpPr>
        <p:spPr>
          <a:xfrm>
            <a:off x="4693920" y="998220"/>
            <a:ext cx="5262880" cy="5089180"/>
          </a:xfrm>
          <a:prstGeom prst="frame">
            <a:avLst>
              <a:gd name="adj1" fmla="val 721"/>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6" name="Straight Arrow Connector 5">
            <a:extLst>
              <a:ext uri="{FF2B5EF4-FFF2-40B4-BE49-F238E27FC236}">
                <a16:creationId xmlns:a16="http://schemas.microsoft.com/office/drawing/2014/main" id="{31A83377-40CF-7149-B0AD-C8A9414B34C7}"/>
              </a:ext>
            </a:extLst>
          </p:cNvPr>
          <p:cNvCxnSpPr>
            <a:cxnSpLocks/>
          </p:cNvCxnSpPr>
          <p:nvPr/>
        </p:nvCxnSpPr>
        <p:spPr>
          <a:xfrm>
            <a:off x="4330193" y="4876800"/>
            <a:ext cx="292607" cy="0"/>
          </a:xfrm>
          <a:prstGeom prst="straightConnector1">
            <a:avLst/>
          </a:prstGeom>
          <a:ln w="317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06173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CAB001-276B-8140-B5FB-2F4EFE14FB2E}"/>
              </a:ext>
            </a:extLst>
          </p:cNvPr>
          <p:cNvPicPr>
            <a:picLocks noChangeAspect="1"/>
          </p:cNvPicPr>
          <p:nvPr/>
        </p:nvPicPr>
        <p:blipFill>
          <a:blip r:embed="rId3"/>
          <a:stretch>
            <a:fillRect/>
          </a:stretch>
        </p:blipFill>
        <p:spPr>
          <a:xfrm>
            <a:off x="1693418" y="965082"/>
            <a:ext cx="8805164" cy="4927836"/>
          </a:xfrm>
          <a:prstGeom prst="rect">
            <a:avLst/>
          </a:prstGeom>
        </p:spPr>
      </p:pic>
      <p:sp>
        <p:nvSpPr>
          <p:cNvPr id="5" name="Title 1">
            <a:extLst>
              <a:ext uri="{FF2B5EF4-FFF2-40B4-BE49-F238E27FC236}">
                <a16:creationId xmlns:a16="http://schemas.microsoft.com/office/drawing/2014/main" id="{688D8C94-6BC5-0940-8C15-99F6AB635753}"/>
              </a:ext>
            </a:extLst>
          </p:cNvPr>
          <p:cNvSpPr txBox="1">
            <a:spLocks/>
          </p:cNvSpPr>
          <p:nvPr/>
        </p:nvSpPr>
        <p:spPr>
          <a:xfrm>
            <a:off x="0" y="96012"/>
            <a:ext cx="11826240" cy="90220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chemeClr val="accent1"/>
                </a:solidFill>
              </a:rPr>
              <a:t>Importing data</a:t>
            </a:r>
            <a:endParaRPr lang="en-US" dirty="0">
              <a:solidFill>
                <a:schemeClr val="accent1"/>
              </a:solidFill>
            </a:endParaRPr>
          </a:p>
        </p:txBody>
      </p:sp>
    </p:spTree>
    <p:extLst>
      <p:ext uri="{BB962C8B-B14F-4D97-AF65-F5344CB8AC3E}">
        <p14:creationId xmlns:p14="http://schemas.microsoft.com/office/powerpoint/2010/main" val="2141726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Graphical user interface, text, application, email&#10;&#10;Description automatically generated">
            <a:extLst>
              <a:ext uri="{FF2B5EF4-FFF2-40B4-BE49-F238E27FC236}">
                <a16:creationId xmlns:a16="http://schemas.microsoft.com/office/drawing/2014/main" id="{E5B93680-C555-394C-B259-8FE32E414594}"/>
              </a:ext>
            </a:extLst>
          </p:cNvPr>
          <p:cNvPicPr>
            <a:picLocks noChangeAspect="1"/>
          </p:cNvPicPr>
          <p:nvPr/>
        </p:nvPicPr>
        <p:blipFill>
          <a:blip r:embed="rId3"/>
          <a:stretch>
            <a:fillRect/>
          </a:stretch>
        </p:blipFill>
        <p:spPr>
          <a:xfrm>
            <a:off x="1642216" y="921409"/>
            <a:ext cx="8287955" cy="5015181"/>
          </a:xfrm>
          <a:prstGeom prst="rect">
            <a:avLst/>
          </a:prstGeom>
        </p:spPr>
      </p:pic>
      <p:sp>
        <p:nvSpPr>
          <p:cNvPr id="5" name="Title 1">
            <a:extLst>
              <a:ext uri="{FF2B5EF4-FFF2-40B4-BE49-F238E27FC236}">
                <a16:creationId xmlns:a16="http://schemas.microsoft.com/office/drawing/2014/main" id="{688D8C94-6BC5-0940-8C15-99F6AB635753}"/>
              </a:ext>
            </a:extLst>
          </p:cNvPr>
          <p:cNvSpPr txBox="1">
            <a:spLocks/>
          </p:cNvSpPr>
          <p:nvPr/>
        </p:nvSpPr>
        <p:spPr>
          <a:xfrm>
            <a:off x="0" y="96012"/>
            <a:ext cx="11826240" cy="90220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chemeClr val="accent1"/>
                </a:solidFill>
              </a:rPr>
              <a:t>Importing data</a:t>
            </a:r>
            <a:endParaRPr lang="en-US" dirty="0">
              <a:solidFill>
                <a:schemeClr val="accent1"/>
              </a:solidFill>
            </a:endParaRPr>
          </a:p>
        </p:txBody>
      </p:sp>
      <p:sp>
        <p:nvSpPr>
          <p:cNvPr id="4" name="TextBox 3">
            <a:extLst>
              <a:ext uri="{FF2B5EF4-FFF2-40B4-BE49-F238E27FC236}">
                <a16:creationId xmlns:a16="http://schemas.microsoft.com/office/drawing/2014/main" id="{DECCD874-8A39-F544-9A4A-804E476C755D}"/>
              </a:ext>
            </a:extLst>
          </p:cNvPr>
          <p:cNvSpPr txBox="1"/>
          <p:nvPr/>
        </p:nvSpPr>
        <p:spPr>
          <a:xfrm>
            <a:off x="2956229" y="4476751"/>
            <a:ext cx="1504836" cy="338554"/>
          </a:xfrm>
          <a:prstGeom prst="rect">
            <a:avLst/>
          </a:prstGeom>
          <a:noFill/>
        </p:spPr>
        <p:txBody>
          <a:bodyPr wrap="none" rtlCol="0">
            <a:spAutoFit/>
          </a:bodyPr>
          <a:lstStyle/>
          <a:p>
            <a:r>
              <a:rPr lang="en-US" sz="1600" dirty="0">
                <a:solidFill>
                  <a:srgbClr val="FF0000"/>
                </a:solidFill>
              </a:rPr>
              <a:t>From Computer</a:t>
            </a:r>
          </a:p>
        </p:txBody>
      </p:sp>
      <p:sp>
        <p:nvSpPr>
          <p:cNvPr id="6" name="TextBox 5">
            <a:extLst>
              <a:ext uri="{FF2B5EF4-FFF2-40B4-BE49-F238E27FC236}">
                <a16:creationId xmlns:a16="http://schemas.microsoft.com/office/drawing/2014/main" id="{09C935EF-E557-A84C-87DC-B8B5A3782329}"/>
              </a:ext>
            </a:extLst>
          </p:cNvPr>
          <p:cNvSpPr txBox="1"/>
          <p:nvPr/>
        </p:nvSpPr>
        <p:spPr>
          <a:xfrm>
            <a:off x="4127887" y="3738124"/>
            <a:ext cx="3570465" cy="615553"/>
          </a:xfrm>
          <a:prstGeom prst="rect">
            <a:avLst/>
          </a:prstGeom>
          <a:noFill/>
        </p:spPr>
        <p:txBody>
          <a:bodyPr wrap="none" rtlCol="0">
            <a:spAutoFit/>
          </a:bodyPr>
          <a:lstStyle/>
          <a:p>
            <a:r>
              <a:rPr lang="en-US" sz="1600" dirty="0">
                <a:solidFill>
                  <a:srgbClr val="FF0000"/>
                </a:solidFill>
              </a:rPr>
              <a:t>Cluster directory</a:t>
            </a:r>
          </a:p>
          <a:p>
            <a:r>
              <a:rPr lang="en-US" dirty="0">
                <a:solidFill>
                  <a:srgbClr val="FF0000"/>
                </a:solidFill>
              </a:rPr>
              <a:t>/cluster/tufts/galaxy/xfer/username</a:t>
            </a:r>
            <a:endParaRPr lang="en-US" sz="1600" dirty="0">
              <a:solidFill>
                <a:srgbClr val="FF0000"/>
              </a:solidFill>
            </a:endParaRPr>
          </a:p>
        </p:txBody>
      </p:sp>
      <p:sp>
        <p:nvSpPr>
          <p:cNvPr id="7" name="TextBox 6">
            <a:extLst>
              <a:ext uri="{FF2B5EF4-FFF2-40B4-BE49-F238E27FC236}">
                <a16:creationId xmlns:a16="http://schemas.microsoft.com/office/drawing/2014/main" id="{D982FCA9-A917-544A-8CC3-8E635EE4CBBC}"/>
              </a:ext>
            </a:extLst>
          </p:cNvPr>
          <p:cNvSpPr txBox="1"/>
          <p:nvPr/>
        </p:nvSpPr>
        <p:spPr>
          <a:xfrm>
            <a:off x="5998330" y="4480526"/>
            <a:ext cx="860748" cy="338554"/>
          </a:xfrm>
          <a:prstGeom prst="rect">
            <a:avLst/>
          </a:prstGeom>
          <a:noFill/>
        </p:spPr>
        <p:txBody>
          <a:bodyPr wrap="none" rtlCol="0">
            <a:spAutoFit/>
          </a:bodyPr>
          <a:lstStyle/>
          <a:p>
            <a:r>
              <a:rPr lang="en-US" sz="1600" dirty="0">
                <a:solidFill>
                  <a:srgbClr val="FF0000"/>
                </a:solidFill>
              </a:rPr>
              <a:t>Internet</a:t>
            </a:r>
          </a:p>
        </p:txBody>
      </p:sp>
      <p:sp>
        <p:nvSpPr>
          <p:cNvPr id="8" name="Frame 7">
            <a:extLst>
              <a:ext uri="{FF2B5EF4-FFF2-40B4-BE49-F238E27FC236}">
                <a16:creationId xmlns:a16="http://schemas.microsoft.com/office/drawing/2014/main" id="{A0B09712-EB93-C046-8FE1-2BB9D55732FD}"/>
              </a:ext>
            </a:extLst>
          </p:cNvPr>
          <p:cNvSpPr/>
          <p:nvPr/>
        </p:nvSpPr>
        <p:spPr>
          <a:xfrm>
            <a:off x="4607310" y="5401055"/>
            <a:ext cx="1366770" cy="338554"/>
          </a:xfrm>
          <a:prstGeom prst="frame">
            <a:avLst>
              <a:gd name="adj1" fmla="val 312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0" name="Straight Arrow Connector 9">
            <a:extLst>
              <a:ext uri="{FF2B5EF4-FFF2-40B4-BE49-F238E27FC236}">
                <a16:creationId xmlns:a16="http://schemas.microsoft.com/office/drawing/2014/main" id="{A10925E8-D0AF-F447-A387-D8F81378C6EC}"/>
              </a:ext>
            </a:extLst>
          </p:cNvPr>
          <p:cNvCxnSpPr/>
          <p:nvPr/>
        </p:nvCxnSpPr>
        <p:spPr>
          <a:xfrm>
            <a:off x="3866979" y="4865482"/>
            <a:ext cx="0" cy="535573"/>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Frame 12">
            <a:extLst>
              <a:ext uri="{FF2B5EF4-FFF2-40B4-BE49-F238E27FC236}">
                <a16:creationId xmlns:a16="http://schemas.microsoft.com/office/drawing/2014/main" id="{DB8086D3-3ECE-024B-B470-B01CC8BE6632}"/>
              </a:ext>
            </a:extLst>
          </p:cNvPr>
          <p:cNvSpPr/>
          <p:nvPr/>
        </p:nvSpPr>
        <p:spPr>
          <a:xfrm>
            <a:off x="3126648" y="5401055"/>
            <a:ext cx="1480662" cy="338554"/>
          </a:xfrm>
          <a:prstGeom prst="frame">
            <a:avLst>
              <a:gd name="adj1" fmla="val 312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Frame 13">
            <a:extLst>
              <a:ext uri="{FF2B5EF4-FFF2-40B4-BE49-F238E27FC236}">
                <a16:creationId xmlns:a16="http://schemas.microsoft.com/office/drawing/2014/main" id="{1B1312C2-EA9C-EC4C-B9C1-96D7E2C2867A}"/>
              </a:ext>
            </a:extLst>
          </p:cNvPr>
          <p:cNvSpPr/>
          <p:nvPr/>
        </p:nvSpPr>
        <p:spPr>
          <a:xfrm>
            <a:off x="5974080" y="5401055"/>
            <a:ext cx="1366770" cy="338554"/>
          </a:xfrm>
          <a:prstGeom prst="frame">
            <a:avLst>
              <a:gd name="adj1" fmla="val 312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5" name="Straight Arrow Connector 14">
            <a:extLst>
              <a:ext uri="{FF2B5EF4-FFF2-40B4-BE49-F238E27FC236}">
                <a16:creationId xmlns:a16="http://schemas.microsoft.com/office/drawing/2014/main" id="{94BB8A2D-AA82-524D-BD8F-F24F81DB0D2F}"/>
              </a:ext>
            </a:extLst>
          </p:cNvPr>
          <p:cNvCxnSpPr>
            <a:cxnSpLocks/>
          </p:cNvCxnSpPr>
          <p:nvPr/>
        </p:nvCxnSpPr>
        <p:spPr>
          <a:xfrm>
            <a:off x="5199221" y="4338775"/>
            <a:ext cx="0" cy="1038862"/>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6FBDFF3-A82D-4E4C-AFD0-5B4DDC65C9C7}"/>
              </a:ext>
            </a:extLst>
          </p:cNvPr>
          <p:cNvCxnSpPr/>
          <p:nvPr/>
        </p:nvCxnSpPr>
        <p:spPr>
          <a:xfrm>
            <a:off x="6428037" y="4788602"/>
            <a:ext cx="0" cy="535573"/>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5278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24" name="Title 1">
            <a:extLst>
              <a:ext uri="{FF2B5EF4-FFF2-40B4-BE49-F238E27FC236}">
                <a16:creationId xmlns:a16="http://schemas.microsoft.com/office/drawing/2014/main" id="{2982F94E-AE29-9344-AFC8-D85CE454FFDA}"/>
              </a:ext>
            </a:extLst>
          </p:cNvPr>
          <p:cNvSpPr txBox="1">
            <a:spLocks/>
          </p:cNvSpPr>
          <p:nvPr/>
        </p:nvSpPr>
        <p:spPr>
          <a:xfrm>
            <a:off x="0" y="47501"/>
            <a:ext cx="10515600" cy="84082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1"/>
                </a:solidFill>
              </a:rPr>
              <a:t>Log into Galaxy and open course website</a:t>
            </a:r>
          </a:p>
        </p:txBody>
      </p:sp>
      <p:sp>
        <p:nvSpPr>
          <p:cNvPr id="4" name="TextBox 3">
            <a:extLst>
              <a:ext uri="{FF2B5EF4-FFF2-40B4-BE49-F238E27FC236}">
                <a16:creationId xmlns:a16="http://schemas.microsoft.com/office/drawing/2014/main" id="{A2322A72-093C-0440-8CF7-82589ABA08D8}"/>
              </a:ext>
            </a:extLst>
          </p:cNvPr>
          <p:cNvSpPr txBox="1"/>
          <p:nvPr/>
        </p:nvSpPr>
        <p:spPr>
          <a:xfrm>
            <a:off x="314330" y="1064683"/>
            <a:ext cx="11170534"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Connect to Tufts Network, either on campus or via VPN</a:t>
            </a:r>
          </a:p>
          <a:p>
            <a:pPr marL="285750" indent="-285750">
              <a:buFont typeface="Arial" panose="020B0604020202020204" pitchFamily="34" charset="0"/>
              <a:buChar char="•"/>
            </a:pPr>
            <a:r>
              <a:rPr lang="en-US" sz="2400" dirty="0"/>
              <a:t>Visit </a:t>
            </a:r>
            <a:r>
              <a:rPr lang="en-US" sz="2400" dirty="0">
                <a:hlinkClick r:id="rId3"/>
              </a:rPr>
              <a:t>https://</a:t>
            </a:r>
            <a:r>
              <a:rPr lang="en-US" sz="2400" dirty="0" err="1">
                <a:hlinkClick r:id="rId3"/>
              </a:rPr>
              <a:t>galaxy.cluster.tufts.edu</a:t>
            </a:r>
            <a:endParaRPr lang="en-US" sz="2400" dirty="0"/>
          </a:p>
          <a:p>
            <a:pPr marL="285750" indent="-285750">
              <a:buFont typeface="Arial" panose="020B0604020202020204" pitchFamily="34" charset="0"/>
              <a:buChar char="•"/>
            </a:pPr>
            <a:r>
              <a:rPr lang="en-US" sz="2400" dirty="0"/>
              <a:t>Log in with you Tufts credentials</a:t>
            </a:r>
          </a:p>
          <a:p>
            <a:pPr marL="285750" indent="-285750">
              <a:buFont typeface="Arial" panose="020B0604020202020204" pitchFamily="34" charset="0"/>
              <a:buChar char="•"/>
            </a:pPr>
            <a:r>
              <a:rPr lang="en-US" sz="2400" dirty="0"/>
              <a:t>Visit course website </a:t>
            </a:r>
            <a:r>
              <a:rPr lang="en-US" sz="2400" dirty="0">
                <a:hlinkClick r:id="rId4"/>
              </a:rPr>
              <a:t>https://rbatorsky.github.io/intro-to-galaxy-ngs-sarscov2</a:t>
            </a:r>
            <a:endParaRPr lang="en-US" sz="2400" dirty="0"/>
          </a:p>
        </p:txBody>
      </p:sp>
      <p:pic>
        <p:nvPicPr>
          <p:cNvPr id="9" name="Picture 8" descr="Graphical user interface, application&#10;&#10;Description automatically generated">
            <a:extLst>
              <a:ext uri="{FF2B5EF4-FFF2-40B4-BE49-F238E27FC236}">
                <a16:creationId xmlns:a16="http://schemas.microsoft.com/office/drawing/2014/main" id="{6E04EE85-A3F9-F347-8FF0-2CD0E56935AF}"/>
              </a:ext>
            </a:extLst>
          </p:cNvPr>
          <p:cNvPicPr>
            <a:picLocks noChangeAspect="1"/>
          </p:cNvPicPr>
          <p:nvPr/>
        </p:nvPicPr>
        <p:blipFill>
          <a:blip r:embed="rId5"/>
          <a:stretch>
            <a:fillRect/>
          </a:stretch>
        </p:blipFill>
        <p:spPr>
          <a:xfrm>
            <a:off x="597299" y="3048880"/>
            <a:ext cx="5827885" cy="3626239"/>
          </a:xfrm>
          <a:prstGeom prst="rect">
            <a:avLst/>
          </a:prstGeom>
        </p:spPr>
      </p:pic>
      <p:sp>
        <p:nvSpPr>
          <p:cNvPr id="12" name="TextBox 11">
            <a:extLst>
              <a:ext uri="{FF2B5EF4-FFF2-40B4-BE49-F238E27FC236}">
                <a16:creationId xmlns:a16="http://schemas.microsoft.com/office/drawing/2014/main" id="{EABBB583-A273-7246-A048-1C1036314669}"/>
              </a:ext>
            </a:extLst>
          </p:cNvPr>
          <p:cNvSpPr txBox="1"/>
          <p:nvPr/>
        </p:nvSpPr>
        <p:spPr>
          <a:xfrm>
            <a:off x="7144512" y="5960102"/>
            <a:ext cx="6217920" cy="369332"/>
          </a:xfrm>
          <a:prstGeom prst="rect">
            <a:avLst/>
          </a:prstGeom>
          <a:noFill/>
        </p:spPr>
        <p:txBody>
          <a:bodyPr wrap="square">
            <a:spAutoFit/>
          </a:bodyPr>
          <a:lstStyle/>
          <a:p>
            <a:r>
              <a:rPr lang="en-US" sz="1800" dirty="0"/>
              <a:t>Navigate to </a:t>
            </a:r>
            <a:r>
              <a:rPr lang="en-US" sz="1800" b="1" dirty="0" err="1">
                <a:solidFill>
                  <a:srgbClr val="0070C0"/>
                </a:solidFill>
              </a:rPr>
              <a:t>Obtain_Data</a:t>
            </a:r>
            <a:r>
              <a:rPr lang="en-US" sz="1800" dirty="0"/>
              <a:t> section</a:t>
            </a:r>
          </a:p>
        </p:txBody>
      </p:sp>
      <p:cxnSp>
        <p:nvCxnSpPr>
          <p:cNvPr id="13" name="Straight Arrow Connector 12">
            <a:extLst>
              <a:ext uri="{FF2B5EF4-FFF2-40B4-BE49-F238E27FC236}">
                <a16:creationId xmlns:a16="http://schemas.microsoft.com/office/drawing/2014/main" id="{1DD372B2-E484-9646-985D-8CCB654A20E7}"/>
              </a:ext>
            </a:extLst>
          </p:cNvPr>
          <p:cNvCxnSpPr/>
          <p:nvPr/>
        </p:nvCxnSpPr>
        <p:spPr>
          <a:xfrm flipH="1">
            <a:off x="6194867" y="6156960"/>
            <a:ext cx="9496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88909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Outline</a:t>
            </a:r>
          </a:p>
        </p:txBody>
      </p:sp>
      <p:sp>
        <p:nvSpPr>
          <p:cNvPr id="3" name="Rounded Rectangle 2">
            <a:extLst>
              <a:ext uri="{FF2B5EF4-FFF2-40B4-BE49-F238E27FC236}">
                <a16:creationId xmlns:a16="http://schemas.microsoft.com/office/drawing/2014/main" id="{004C2E2C-6F43-5842-BF3C-13401CE0134F}"/>
              </a:ext>
            </a:extLst>
          </p:cNvPr>
          <p:cNvSpPr/>
          <p:nvPr/>
        </p:nvSpPr>
        <p:spPr>
          <a:xfrm>
            <a:off x="3899394" y="3361364"/>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 Raw Reads (QC, adapter trimming)</a:t>
            </a:r>
          </a:p>
        </p:txBody>
      </p:sp>
      <p:sp>
        <p:nvSpPr>
          <p:cNvPr id="6" name="Rounded Rectangle 5">
            <a:extLst>
              <a:ext uri="{FF2B5EF4-FFF2-40B4-BE49-F238E27FC236}">
                <a16:creationId xmlns:a16="http://schemas.microsoft.com/office/drawing/2014/main" id="{B4963358-756F-FA4B-8B9E-B042578CAB77}"/>
              </a:ext>
            </a:extLst>
          </p:cNvPr>
          <p:cNvSpPr/>
          <p:nvPr/>
        </p:nvSpPr>
        <p:spPr>
          <a:xfrm>
            <a:off x="3899394" y="4403022"/>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 Alignment</a:t>
            </a:r>
          </a:p>
        </p:txBody>
      </p:sp>
      <p:sp>
        <p:nvSpPr>
          <p:cNvPr id="7" name="Rounded Rectangle 6">
            <a:extLst>
              <a:ext uri="{FF2B5EF4-FFF2-40B4-BE49-F238E27FC236}">
                <a16:creationId xmlns:a16="http://schemas.microsoft.com/office/drawing/2014/main" id="{49025B63-193C-D741-BF1D-AD84E2F49360}"/>
              </a:ext>
            </a:extLst>
          </p:cNvPr>
          <p:cNvSpPr/>
          <p:nvPr/>
        </p:nvSpPr>
        <p:spPr>
          <a:xfrm>
            <a:off x="3823194" y="2372914"/>
            <a:ext cx="3479800" cy="8128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Obtain data from NCBI</a:t>
            </a:r>
          </a:p>
        </p:txBody>
      </p:sp>
      <p:sp>
        <p:nvSpPr>
          <p:cNvPr id="8" name="Rounded Rectangle 7">
            <a:extLst>
              <a:ext uri="{FF2B5EF4-FFF2-40B4-BE49-F238E27FC236}">
                <a16:creationId xmlns:a16="http://schemas.microsoft.com/office/drawing/2014/main" id="{6D9E3C15-65BF-D745-B72E-481CE595D8AD}"/>
              </a:ext>
            </a:extLst>
          </p:cNvPr>
          <p:cNvSpPr/>
          <p:nvPr/>
        </p:nvSpPr>
        <p:spPr>
          <a:xfrm>
            <a:off x="3899394" y="5459714"/>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Visualization</a:t>
            </a:r>
          </a:p>
        </p:txBody>
      </p:sp>
      <p:cxnSp>
        <p:nvCxnSpPr>
          <p:cNvPr id="5" name="Straight Arrow Connector 4">
            <a:extLst>
              <a:ext uri="{FF2B5EF4-FFF2-40B4-BE49-F238E27FC236}">
                <a16:creationId xmlns:a16="http://schemas.microsoft.com/office/drawing/2014/main" id="{D5B1F9AB-C4CF-1347-BD07-582D9B1388FC}"/>
              </a:ext>
            </a:extLst>
          </p:cNvPr>
          <p:cNvCxnSpPr>
            <a:stCxn id="3" idx="2"/>
            <a:endCxn id="6" idx="0"/>
          </p:cNvCxnSpPr>
          <p:nvPr/>
        </p:nvCxnSpPr>
        <p:spPr>
          <a:xfrm>
            <a:off x="5639294" y="4174164"/>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76867C-9B2C-2640-AE43-568D9D909E54}"/>
              </a:ext>
            </a:extLst>
          </p:cNvPr>
          <p:cNvCxnSpPr/>
          <p:nvPr/>
        </p:nvCxnSpPr>
        <p:spPr>
          <a:xfrm>
            <a:off x="5618017" y="3132506"/>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13D47FD-61BC-A140-B7A2-38E2865DAC31}"/>
              </a:ext>
            </a:extLst>
          </p:cNvPr>
          <p:cNvCxnSpPr/>
          <p:nvPr/>
        </p:nvCxnSpPr>
        <p:spPr>
          <a:xfrm>
            <a:off x="5618017" y="5223339"/>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3274C9FE-03EF-184C-8672-EB0164762FC9}"/>
              </a:ext>
            </a:extLst>
          </p:cNvPr>
          <p:cNvSpPr/>
          <p:nvPr/>
        </p:nvSpPr>
        <p:spPr>
          <a:xfrm>
            <a:off x="3043051" y="889875"/>
            <a:ext cx="5192486" cy="10776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Introduction to the Galaxy Platform</a:t>
            </a:r>
          </a:p>
        </p:txBody>
      </p:sp>
      <p:sp>
        <p:nvSpPr>
          <p:cNvPr id="9" name="TextBox 8">
            <a:extLst>
              <a:ext uri="{FF2B5EF4-FFF2-40B4-BE49-F238E27FC236}">
                <a16:creationId xmlns:a16="http://schemas.microsoft.com/office/drawing/2014/main" id="{0ED1D08C-9ED5-DE4F-8527-23C7013CC57E}"/>
              </a:ext>
            </a:extLst>
          </p:cNvPr>
          <p:cNvSpPr txBox="1"/>
          <p:nvPr/>
        </p:nvSpPr>
        <p:spPr>
          <a:xfrm>
            <a:off x="7498080" y="2456148"/>
            <a:ext cx="4450898" cy="646331"/>
          </a:xfrm>
          <a:prstGeom prst="rect">
            <a:avLst/>
          </a:prstGeom>
          <a:noFill/>
        </p:spPr>
        <p:txBody>
          <a:bodyPr wrap="none" rtlCol="0">
            <a:spAutoFit/>
          </a:bodyPr>
          <a:lstStyle/>
          <a:p>
            <a:r>
              <a:rPr lang="en-US" dirty="0"/>
              <a:t>SARS-Cov-2 Alpha variant reference sequence</a:t>
            </a:r>
          </a:p>
          <a:p>
            <a:r>
              <a:rPr lang="en-US" dirty="0"/>
              <a:t>SARS-Cov-2 Delta variant NGS sample</a:t>
            </a:r>
          </a:p>
        </p:txBody>
      </p:sp>
    </p:spTree>
    <p:extLst>
      <p:ext uri="{BB962C8B-B14F-4D97-AF65-F5344CB8AC3E}">
        <p14:creationId xmlns:p14="http://schemas.microsoft.com/office/powerpoint/2010/main" val="30621611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A933CD4-D253-E740-AC6A-16FB9ACA221A}"/>
              </a:ext>
            </a:extLst>
          </p:cNvPr>
          <p:cNvSpPr txBox="1">
            <a:spLocks/>
          </p:cNvSpPr>
          <p:nvPr/>
        </p:nvSpPr>
        <p:spPr>
          <a:xfrm>
            <a:off x="0" y="0"/>
            <a:ext cx="10515600" cy="84082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solidFill>
                  <a:schemeClr val="accent1"/>
                </a:solidFill>
              </a:rPr>
              <a:t>NGS details</a:t>
            </a:r>
          </a:p>
        </p:txBody>
      </p:sp>
    </p:spTree>
    <p:extLst>
      <p:ext uri="{BB962C8B-B14F-4D97-AF65-F5344CB8AC3E}">
        <p14:creationId xmlns:p14="http://schemas.microsoft.com/office/powerpoint/2010/main" val="58432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Next Generation Sequencing (NGS)</a:t>
            </a:r>
          </a:p>
        </p:txBody>
      </p:sp>
      <p:pic>
        <p:nvPicPr>
          <p:cNvPr id="8" name="Picture 7" descr="A close up of a map&#10;&#10;Description automatically generated">
            <a:extLst>
              <a:ext uri="{FF2B5EF4-FFF2-40B4-BE49-F238E27FC236}">
                <a16:creationId xmlns:a16="http://schemas.microsoft.com/office/drawing/2014/main" id="{E5AB22F0-17EB-224B-A61B-FD68F4D27305}"/>
              </a:ext>
            </a:extLst>
          </p:cNvPr>
          <p:cNvPicPr>
            <a:picLocks noChangeAspect="1"/>
          </p:cNvPicPr>
          <p:nvPr/>
        </p:nvPicPr>
        <p:blipFill rotWithShape="1">
          <a:blip r:embed="rId2"/>
          <a:srcRect b="51296"/>
          <a:stretch/>
        </p:blipFill>
        <p:spPr>
          <a:xfrm>
            <a:off x="1511492" y="888329"/>
            <a:ext cx="8665756" cy="5538911"/>
          </a:xfrm>
          <a:prstGeom prst="rect">
            <a:avLst/>
          </a:prstGeom>
        </p:spPr>
      </p:pic>
      <p:sp>
        <p:nvSpPr>
          <p:cNvPr id="9" name="Rectangle 8">
            <a:extLst>
              <a:ext uri="{FF2B5EF4-FFF2-40B4-BE49-F238E27FC236}">
                <a16:creationId xmlns:a16="http://schemas.microsoft.com/office/drawing/2014/main" id="{2C80B9E6-D033-5947-A562-37B23BA5CDC2}"/>
              </a:ext>
            </a:extLst>
          </p:cNvPr>
          <p:cNvSpPr/>
          <p:nvPr/>
        </p:nvSpPr>
        <p:spPr>
          <a:xfrm>
            <a:off x="5844370" y="6441167"/>
            <a:ext cx="7796213" cy="369332"/>
          </a:xfrm>
          <a:prstGeom prst="rect">
            <a:avLst/>
          </a:prstGeom>
        </p:spPr>
        <p:txBody>
          <a:bodyPr wrap="square">
            <a:spAutoFit/>
          </a:bodyPr>
          <a:lstStyle/>
          <a:p>
            <a:r>
              <a:rPr lang="en-US" dirty="0">
                <a:hlinkClick r:id="rId3"/>
              </a:rPr>
              <a:t>https://sites.google.com/site/himbcorelab/illumina_sequencing</a:t>
            </a:r>
            <a:endParaRPr lang="en-US" dirty="0"/>
          </a:p>
        </p:txBody>
      </p:sp>
    </p:spTree>
    <p:extLst>
      <p:ext uri="{BB962C8B-B14F-4D97-AF65-F5344CB8AC3E}">
        <p14:creationId xmlns:p14="http://schemas.microsoft.com/office/powerpoint/2010/main" val="9163323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Next Generation Sequencing (NGS)</a:t>
            </a:r>
          </a:p>
        </p:txBody>
      </p:sp>
      <p:pic>
        <p:nvPicPr>
          <p:cNvPr id="4" name="Picture 3" descr="A close up of a map&#10;&#10;Description automatically generated">
            <a:extLst>
              <a:ext uri="{FF2B5EF4-FFF2-40B4-BE49-F238E27FC236}">
                <a16:creationId xmlns:a16="http://schemas.microsoft.com/office/drawing/2014/main" id="{F17BB648-D475-2D49-ABB5-813D40E5B60F}"/>
              </a:ext>
            </a:extLst>
          </p:cNvPr>
          <p:cNvPicPr>
            <a:picLocks noChangeAspect="1"/>
          </p:cNvPicPr>
          <p:nvPr/>
        </p:nvPicPr>
        <p:blipFill rotWithShape="1">
          <a:blip r:embed="rId2"/>
          <a:srcRect t="48791"/>
          <a:stretch/>
        </p:blipFill>
        <p:spPr>
          <a:xfrm>
            <a:off x="1354329" y="888329"/>
            <a:ext cx="8175433" cy="5494324"/>
          </a:xfrm>
          <a:prstGeom prst="rect">
            <a:avLst/>
          </a:prstGeom>
        </p:spPr>
      </p:pic>
      <p:sp>
        <p:nvSpPr>
          <p:cNvPr id="5" name="Rectangle 4">
            <a:extLst>
              <a:ext uri="{FF2B5EF4-FFF2-40B4-BE49-F238E27FC236}">
                <a16:creationId xmlns:a16="http://schemas.microsoft.com/office/drawing/2014/main" id="{47F3D218-6EC4-1E4B-A3E2-EB1084872A7E}"/>
              </a:ext>
            </a:extLst>
          </p:cNvPr>
          <p:cNvSpPr/>
          <p:nvPr/>
        </p:nvSpPr>
        <p:spPr>
          <a:xfrm>
            <a:off x="5591175" y="6488668"/>
            <a:ext cx="6600825" cy="369332"/>
          </a:xfrm>
          <a:prstGeom prst="rect">
            <a:avLst/>
          </a:prstGeom>
        </p:spPr>
        <p:txBody>
          <a:bodyPr wrap="square">
            <a:spAutoFit/>
          </a:bodyPr>
          <a:lstStyle/>
          <a:p>
            <a:r>
              <a:rPr lang="en-US" dirty="0">
                <a:hlinkClick r:id="rId3"/>
              </a:rPr>
              <a:t>https://sites.google.com/site/himbcorelab/illumina_sequencing</a:t>
            </a:r>
            <a:endParaRPr lang="en-US" dirty="0"/>
          </a:p>
        </p:txBody>
      </p:sp>
    </p:spTree>
    <p:extLst>
      <p:ext uri="{BB962C8B-B14F-4D97-AF65-F5344CB8AC3E}">
        <p14:creationId xmlns:p14="http://schemas.microsoft.com/office/powerpoint/2010/main" val="1160319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Next Generation Sequencing (NGS)</a:t>
            </a:r>
          </a:p>
        </p:txBody>
      </p:sp>
      <p:pic>
        <p:nvPicPr>
          <p:cNvPr id="5" name="Picture 4" descr="A screenshot of a cell phone&#10;&#10;Description automatically generated">
            <a:extLst>
              <a:ext uri="{FF2B5EF4-FFF2-40B4-BE49-F238E27FC236}">
                <a16:creationId xmlns:a16="http://schemas.microsoft.com/office/drawing/2014/main" id="{E7EA4F9C-537D-FB47-9D6E-47DBB3EDEE04}"/>
              </a:ext>
            </a:extLst>
          </p:cNvPr>
          <p:cNvPicPr>
            <a:picLocks noChangeAspect="1"/>
          </p:cNvPicPr>
          <p:nvPr/>
        </p:nvPicPr>
        <p:blipFill rotWithShape="1">
          <a:blip r:embed="rId2"/>
          <a:srcRect b="50000"/>
          <a:stretch/>
        </p:blipFill>
        <p:spPr>
          <a:xfrm>
            <a:off x="1300557" y="888329"/>
            <a:ext cx="7914486" cy="5359285"/>
          </a:xfrm>
          <a:prstGeom prst="rect">
            <a:avLst/>
          </a:prstGeom>
        </p:spPr>
      </p:pic>
      <p:sp>
        <p:nvSpPr>
          <p:cNvPr id="7" name="Rectangle 6">
            <a:extLst>
              <a:ext uri="{FF2B5EF4-FFF2-40B4-BE49-F238E27FC236}">
                <a16:creationId xmlns:a16="http://schemas.microsoft.com/office/drawing/2014/main" id="{99FC624C-DC65-AF44-80AB-FE1F353B4260}"/>
              </a:ext>
            </a:extLst>
          </p:cNvPr>
          <p:cNvSpPr/>
          <p:nvPr/>
        </p:nvSpPr>
        <p:spPr>
          <a:xfrm>
            <a:off x="5934075" y="6441167"/>
            <a:ext cx="7467600" cy="369332"/>
          </a:xfrm>
          <a:prstGeom prst="rect">
            <a:avLst/>
          </a:prstGeom>
        </p:spPr>
        <p:txBody>
          <a:bodyPr wrap="square">
            <a:spAutoFit/>
          </a:bodyPr>
          <a:lstStyle/>
          <a:p>
            <a:r>
              <a:rPr lang="en-US" dirty="0">
                <a:hlinkClick r:id="rId3"/>
              </a:rPr>
              <a:t>https://sites.google.com/site/himbcorelab/illumina_sequencing</a:t>
            </a:r>
            <a:endParaRPr lang="en-US" dirty="0"/>
          </a:p>
        </p:txBody>
      </p:sp>
    </p:spTree>
    <p:extLst>
      <p:ext uri="{BB962C8B-B14F-4D97-AF65-F5344CB8AC3E}">
        <p14:creationId xmlns:p14="http://schemas.microsoft.com/office/powerpoint/2010/main" val="2416447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Next Generation Sequencing (NGS)</a:t>
            </a:r>
          </a:p>
        </p:txBody>
      </p:sp>
      <p:pic>
        <p:nvPicPr>
          <p:cNvPr id="7" name="Picture 6" descr="A screenshot of a cell phone&#10;&#10;Description automatically generated">
            <a:extLst>
              <a:ext uri="{FF2B5EF4-FFF2-40B4-BE49-F238E27FC236}">
                <a16:creationId xmlns:a16="http://schemas.microsoft.com/office/drawing/2014/main" id="{54BD6F3E-CCB7-0B48-8B6C-09902B9C62B1}"/>
              </a:ext>
            </a:extLst>
          </p:cNvPr>
          <p:cNvPicPr>
            <a:picLocks noChangeAspect="1"/>
          </p:cNvPicPr>
          <p:nvPr/>
        </p:nvPicPr>
        <p:blipFill rotWithShape="1">
          <a:blip r:embed="rId2"/>
          <a:srcRect t="50926" r="33261"/>
          <a:stretch/>
        </p:blipFill>
        <p:spPr>
          <a:xfrm>
            <a:off x="2271713" y="888329"/>
            <a:ext cx="5600700" cy="5577443"/>
          </a:xfrm>
          <a:prstGeom prst="rect">
            <a:avLst/>
          </a:prstGeom>
        </p:spPr>
      </p:pic>
      <p:sp>
        <p:nvSpPr>
          <p:cNvPr id="8" name="Rectangle 7">
            <a:extLst>
              <a:ext uri="{FF2B5EF4-FFF2-40B4-BE49-F238E27FC236}">
                <a16:creationId xmlns:a16="http://schemas.microsoft.com/office/drawing/2014/main" id="{094DFACB-D2BD-9F4C-A3CE-8835580D642B}"/>
              </a:ext>
            </a:extLst>
          </p:cNvPr>
          <p:cNvSpPr/>
          <p:nvPr/>
        </p:nvSpPr>
        <p:spPr>
          <a:xfrm>
            <a:off x="6022428" y="6488668"/>
            <a:ext cx="7467600" cy="369332"/>
          </a:xfrm>
          <a:prstGeom prst="rect">
            <a:avLst/>
          </a:prstGeom>
        </p:spPr>
        <p:txBody>
          <a:bodyPr wrap="square">
            <a:spAutoFit/>
          </a:bodyPr>
          <a:lstStyle/>
          <a:p>
            <a:r>
              <a:rPr lang="en-US" dirty="0">
                <a:hlinkClick r:id="rId3"/>
              </a:rPr>
              <a:t>https://sites.google.com/site/himbcorelab/illumina_sequencing</a:t>
            </a:r>
            <a:endParaRPr lang="en-US" dirty="0"/>
          </a:p>
        </p:txBody>
      </p:sp>
      <p:sp>
        <p:nvSpPr>
          <p:cNvPr id="3" name="TextBox 2">
            <a:extLst>
              <a:ext uri="{FF2B5EF4-FFF2-40B4-BE49-F238E27FC236}">
                <a16:creationId xmlns:a16="http://schemas.microsoft.com/office/drawing/2014/main" id="{3614DC05-1A37-3F42-8922-DB392B95E532}"/>
              </a:ext>
            </a:extLst>
          </p:cNvPr>
          <p:cNvSpPr txBox="1"/>
          <p:nvPr/>
        </p:nvSpPr>
        <p:spPr>
          <a:xfrm>
            <a:off x="8767501" y="2478709"/>
            <a:ext cx="2753249" cy="646331"/>
          </a:xfrm>
          <a:prstGeom prst="rect">
            <a:avLst/>
          </a:prstGeom>
          <a:noFill/>
        </p:spPr>
        <p:txBody>
          <a:bodyPr wrap="square" rtlCol="0">
            <a:spAutoFit/>
          </a:bodyPr>
          <a:lstStyle/>
          <a:p>
            <a:r>
              <a:rPr lang="en-US" dirty="0">
                <a:hlinkClick r:id="rId4"/>
              </a:rPr>
              <a:t>This Illumina video</a:t>
            </a:r>
            <a:r>
              <a:rPr lang="en-US" dirty="0"/>
              <a:t> is great for visualization!</a:t>
            </a:r>
          </a:p>
        </p:txBody>
      </p:sp>
    </p:spTree>
    <p:extLst>
      <p:ext uri="{BB962C8B-B14F-4D97-AF65-F5344CB8AC3E}">
        <p14:creationId xmlns:p14="http://schemas.microsoft.com/office/powerpoint/2010/main" val="945332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21DA01B-4D14-0B45-9A15-470EDC9B9991}"/>
              </a:ext>
            </a:extLst>
          </p:cNvPr>
          <p:cNvSpPr>
            <a:spLocks noGrp="1"/>
          </p:cNvSpPr>
          <p:nvPr>
            <p:ph type="title"/>
          </p:nvPr>
        </p:nvSpPr>
        <p:spPr>
          <a:xfrm>
            <a:off x="138801" y="209602"/>
            <a:ext cx="10515600" cy="840828"/>
          </a:xfrm>
        </p:spPr>
        <p:txBody>
          <a:bodyPr>
            <a:normAutofit/>
          </a:bodyPr>
          <a:lstStyle/>
          <a:p>
            <a:r>
              <a:rPr lang="en-US" dirty="0">
                <a:solidFill>
                  <a:schemeClr val="accent1"/>
                </a:solidFill>
              </a:rPr>
              <a:t>SARS-CoV2 Spike Protein</a:t>
            </a:r>
          </a:p>
        </p:txBody>
      </p:sp>
      <p:pic>
        <p:nvPicPr>
          <p:cNvPr id="11" name="Picture 10" descr="Diagram&#10;&#10;Description automatically generated">
            <a:extLst>
              <a:ext uri="{FF2B5EF4-FFF2-40B4-BE49-F238E27FC236}">
                <a16:creationId xmlns:a16="http://schemas.microsoft.com/office/drawing/2014/main" id="{1D767063-509E-1443-B434-17A104F1B2FD}"/>
              </a:ext>
            </a:extLst>
          </p:cNvPr>
          <p:cNvPicPr>
            <a:picLocks noChangeAspect="1"/>
          </p:cNvPicPr>
          <p:nvPr/>
        </p:nvPicPr>
        <p:blipFill rotWithShape="1">
          <a:blip r:embed="rId3"/>
          <a:srcRect r="60201" b="72556"/>
          <a:stretch/>
        </p:blipFill>
        <p:spPr>
          <a:xfrm>
            <a:off x="2870111" y="1766370"/>
            <a:ext cx="4378033" cy="3063849"/>
          </a:xfrm>
          <a:prstGeom prst="rect">
            <a:avLst/>
          </a:prstGeom>
        </p:spPr>
      </p:pic>
      <p:sp>
        <p:nvSpPr>
          <p:cNvPr id="12" name="TextBox 11">
            <a:extLst>
              <a:ext uri="{FF2B5EF4-FFF2-40B4-BE49-F238E27FC236}">
                <a16:creationId xmlns:a16="http://schemas.microsoft.com/office/drawing/2014/main" id="{13B19C99-5C39-F341-AA29-0F41814D2E6C}"/>
              </a:ext>
            </a:extLst>
          </p:cNvPr>
          <p:cNvSpPr txBox="1"/>
          <p:nvPr/>
        </p:nvSpPr>
        <p:spPr>
          <a:xfrm>
            <a:off x="7607860" y="6350186"/>
            <a:ext cx="4584140" cy="369332"/>
          </a:xfrm>
          <a:prstGeom prst="rect">
            <a:avLst/>
          </a:prstGeom>
          <a:noFill/>
        </p:spPr>
        <p:txBody>
          <a:bodyPr wrap="none" rtlCol="0">
            <a:spAutoFit/>
          </a:bodyPr>
          <a:lstStyle/>
          <a:p>
            <a:r>
              <a:rPr lang="en-US" dirty="0"/>
              <a:t>https://</a:t>
            </a:r>
            <a:r>
              <a:rPr lang="en-US" dirty="0" err="1"/>
              <a:t>www.nature.com</a:t>
            </a:r>
            <a:r>
              <a:rPr lang="en-US" dirty="0"/>
              <a:t>/articles/nrmicro2090</a:t>
            </a:r>
          </a:p>
        </p:txBody>
      </p:sp>
      <p:sp>
        <p:nvSpPr>
          <p:cNvPr id="5" name="TextBox 4">
            <a:extLst>
              <a:ext uri="{FF2B5EF4-FFF2-40B4-BE49-F238E27FC236}">
                <a16:creationId xmlns:a16="http://schemas.microsoft.com/office/drawing/2014/main" id="{3567A32B-8B9C-9C41-98F8-847E6C66496E}"/>
              </a:ext>
            </a:extLst>
          </p:cNvPr>
          <p:cNvSpPr txBox="1"/>
          <p:nvPr/>
        </p:nvSpPr>
        <p:spPr>
          <a:xfrm>
            <a:off x="4965872" y="4114800"/>
            <a:ext cx="2423740" cy="369332"/>
          </a:xfrm>
          <a:prstGeom prst="rect">
            <a:avLst/>
          </a:prstGeom>
          <a:solidFill>
            <a:schemeClr val="tx2">
              <a:lumMod val="40000"/>
              <a:lumOff val="60000"/>
            </a:schemeClr>
          </a:solidFill>
        </p:spPr>
        <p:txBody>
          <a:bodyPr wrap="none" rtlCol="0">
            <a:spAutoFit/>
          </a:bodyPr>
          <a:lstStyle/>
          <a:p>
            <a:r>
              <a:rPr lang="en-US" dirty="0"/>
              <a:t>Host cell Receptor ACE2</a:t>
            </a:r>
          </a:p>
        </p:txBody>
      </p:sp>
      <p:cxnSp>
        <p:nvCxnSpPr>
          <p:cNvPr id="4" name="Straight Arrow Connector 3">
            <a:extLst>
              <a:ext uri="{FF2B5EF4-FFF2-40B4-BE49-F238E27FC236}">
                <a16:creationId xmlns:a16="http://schemas.microsoft.com/office/drawing/2014/main" id="{A5FCB6D3-6B8D-A94B-9007-B3090F8037B6}"/>
              </a:ext>
            </a:extLst>
          </p:cNvPr>
          <p:cNvCxnSpPr/>
          <p:nvPr/>
        </p:nvCxnSpPr>
        <p:spPr>
          <a:xfrm>
            <a:off x="1971040" y="2661920"/>
            <a:ext cx="89907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36409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94371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Summary</a:t>
            </a:r>
          </a:p>
        </p:txBody>
      </p:sp>
      <p:sp>
        <p:nvSpPr>
          <p:cNvPr id="3" name="Rounded Rectangle 2">
            <a:extLst>
              <a:ext uri="{FF2B5EF4-FFF2-40B4-BE49-F238E27FC236}">
                <a16:creationId xmlns:a16="http://schemas.microsoft.com/office/drawing/2014/main" id="{004C2E2C-6F43-5842-BF3C-13401CE0134F}"/>
              </a:ext>
            </a:extLst>
          </p:cNvPr>
          <p:cNvSpPr/>
          <p:nvPr/>
        </p:nvSpPr>
        <p:spPr>
          <a:xfrm>
            <a:off x="526274" y="2751764"/>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 Raw Reads (QC, adapter trimming)</a:t>
            </a:r>
          </a:p>
        </p:txBody>
      </p:sp>
      <p:sp>
        <p:nvSpPr>
          <p:cNvPr id="6" name="Rounded Rectangle 5">
            <a:extLst>
              <a:ext uri="{FF2B5EF4-FFF2-40B4-BE49-F238E27FC236}">
                <a16:creationId xmlns:a16="http://schemas.microsoft.com/office/drawing/2014/main" id="{B4963358-756F-FA4B-8B9E-B042578CAB77}"/>
              </a:ext>
            </a:extLst>
          </p:cNvPr>
          <p:cNvSpPr/>
          <p:nvPr/>
        </p:nvSpPr>
        <p:spPr>
          <a:xfrm>
            <a:off x="526274" y="3793422"/>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Align Reads</a:t>
            </a:r>
          </a:p>
        </p:txBody>
      </p:sp>
      <p:sp>
        <p:nvSpPr>
          <p:cNvPr id="7" name="Rounded Rectangle 6">
            <a:extLst>
              <a:ext uri="{FF2B5EF4-FFF2-40B4-BE49-F238E27FC236}">
                <a16:creationId xmlns:a16="http://schemas.microsoft.com/office/drawing/2014/main" id="{49025B63-193C-D741-BF1D-AD84E2F49360}"/>
              </a:ext>
            </a:extLst>
          </p:cNvPr>
          <p:cNvSpPr/>
          <p:nvPr/>
        </p:nvSpPr>
        <p:spPr>
          <a:xfrm>
            <a:off x="450074" y="1763314"/>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Obtain data from NCBI</a:t>
            </a:r>
          </a:p>
        </p:txBody>
      </p:sp>
      <p:sp>
        <p:nvSpPr>
          <p:cNvPr id="8" name="Rounded Rectangle 7">
            <a:extLst>
              <a:ext uri="{FF2B5EF4-FFF2-40B4-BE49-F238E27FC236}">
                <a16:creationId xmlns:a16="http://schemas.microsoft.com/office/drawing/2014/main" id="{6D9E3C15-65BF-D745-B72E-481CE595D8AD}"/>
              </a:ext>
            </a:extLst>
          </p:cNvPr>
          <p:cNvSpPr/>
          <p:nvPr/>
        </p:nvSpPr>
        <p:spPr>
          <a:xfrm>
            <a:off x="526274" y="4850114"/>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Visualize</a:t>
            </a:r>
          </a:p>
        </p:txBody>
      </p:sp>
      <p:cxnSp>
        <p:nvCxnSpPr>
          <p:cNvPr id="5" name="Straight Arrow Connector 4">
            <a:extLst>
              <a:ext uri="{FF2B5EF4-FFF2-40B4-BE49-F238E27FC236}">
                <a16:creationId xmlns:a16="http://schemas.microsoft.com/office/drawing/2014/main" id="{D5B1F9AB-C4CF-1347-BD07-582D9B1388FC}"/>
              </a:ext>
            </a:extLst>
          </p:cNvPr>
          <p:cNvCxnSpPr>
            <a:stCxn id="3" idx="2"/>
            <a:endCxn id="6" idx="0"/>
          </p:cNvCxnSpPr>
          <p:nvPr/>
        </p:nvCxnSpPr>
        <p:spPr>
          <a:xfrm>
            <a:off x="2266174" y="3564564"/>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76867C-9B2C-2640-AE43-568D9D909E54}"/>
              </a:ext>
            </a:extLst>
          </p:cNvPr>
          <p:cNvCxnSpPr/>
          <p:nvPr/>
        </p:nvCxnSpPr>
        <p:spPr>
          <a:xfrm>
            <a:off x="2244897" y="2522906"/>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13D47FD-61BC-A140-B7A2-38E2865DAC31}"/>
              </a:ext>
            </a:extLst>
          </p:cNvPr>
          <p:cNvCxnSpPr/>
          <p:nvPr/>
        </p:nvCxnSpPr>
        <p:spPr>
          <a:xfrm>
            <a:off x="2244897" y="4613739"/>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B0D8C45-2B5A-314F-B187-C37CDF2F186E}"/>
              </a:ext>
            </a:extLst>
          </p:cNvPr>
          <p:cNvSpPr txBox="1"/>
          <p:nvPr/>
        </p:nvSpPr>
        <p:spPr>
          <a:xfrm>
            <a:off x="101600" y="1189699"/>
            <a:ext cx="4537652" cy="369332"/>
          </a:xfrm>
          <a:prstGeom prst="rect">
            <a:avLst/>
          </a:prstGeom>
          <a:noFill/>
        </p:spPr>
        <p:txBody>
          <a:bodyPr wrap="none" rtlCol="0">
            <a:spAutoFit/>
          </a:bodyPr>
          <a:lstStyle/>
          <a:p>
            <a:r>
              <a:rPr lang="en-US" dirty="0"/>
              <a:t>We’ve covered the following steps with Galaxy</a:t>
            </a:r>
          </a:p>
        </p:txBody>
      </p:sp>
      <p:sp>
        <p:nvSpPr>
          <p:cNvPr id="14" name="TextBox 13">
            <a:extLst>
              <a:ext uri="{FF2B5EF4-FFF2-40B4-BE49-F238E27FC236}">
                <a16:creationId xmlns:a16="http://schemas.microsoft.com/office/drawing/2014/main" id="{5D01741B-10F8-B54B-B412-003733E2ED7E}"/>
              </a:ext>
            </a:extLst>
          </p:cNvPr>
          <p:cNvSpPr txBox="1"/>
          <p:nvPr/>
        </p:nvSpPr>
        <p:spPr>
          <a:xfrm>
            <a:off x="4795521" y="2011681"/>
            <a:ext cx="5557520" cy="2031325"/>
          </a:xfrm>
          <a:prstGeom prst="rect">
            <a:avLst/>
          </a:prstGeom>
          <a:noFill/>
        </p:spPr>
        <p:txBody>
          <a:bodyPr wrap="square" rtlCol="0">
            <a:spAutoFit/>
          </a:bodyPr>
          <a:lstStyle/>
          <a:p>
            <a:r>
              <a:rPr lang="en-US" dirty="0"/>
              <a:t>For questions on Galaxy, Bioinformatics or the Tufts HPC, contact </a:t>
            </a:r>
            <a:r>
              <a:rPr lang="en-US" dirty="0">
                <a:hlinkClick r:id="rId3"/>
              </a:rPr>
              <a:t>tts-research@tufts.edu</a:t>
            </a:r>
            <a:endParaRPr lang="en-US" dirty="0"/>
          </a:p>
          <a:p>
            <a:endParaRPr lang="en-US" dirty="0"/>
          </a:p>
          <a:p>
            <a:r>
              <a:rPr lang="en-US" dirty="0"/>
              <a:t>More HPC/Galaxy bioinformatics tutorials:</a:t>
            </a:r>
          </a:p>
          <a:p>
            <a:r>
              <a:rPr lang="en-US" dirty="0">
                <a:hlinkClick r:id="rId4"/>
              </a:rPr>
              <a:t>https://it.tufts.edu/research-technology/bioinformatics</a:t>
            </a:r>
            <a:endParaRPr lang="en-US" dirty="0"/>
          </a:p>
          <a:p>
            <a:endParaRPr lang="en-US" dirty="0"/>
          </a:p>
          <a:p>
            <a:r>
              <a:rPr lang="en-US" dirty="0"/>
              <a:t>Thanks!</a:t>
            </a:r>
          </a:p>
        </p:txBody>
      </p:sp>
    </p:spTree>
    <p:extLst>
      <p:ext uri="{BB962C8B-B14F-4D97-AF65-F5344CB8AC3E}">
        <p14:creationId xmlns:p14="http://schemas.microsoft.com/office/powerpoint/2010/main" val="1770114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21DA01B-4D14-0B45-9A15-470EDC9B9991}"/>
              </a:ext>
            </a:extLst>
          </p:cNvPr>
          <p:cNvSpPr>
            <a:spLocks noGrp="1"/>
          </p:cNvSpPr>
          <p:nvPr>
            <p:ph type="title"/>
          </p:nvPr>
        </p:nvSpPr>
        <p:spPr>
          <a:xfrm>
            <a:off x="138801" y="209602"/>
            <a:ext cx="10515600" cy="840828"/>
          </a:xfrm>
        </p:spPr>
        <p:txBody>
          <a:bodyPr>
            <a:normAutofit/>
          </a:bodyPr>
          <a:lstStyle/>
          <a:p>
            <a:r>
              <a:rPr lang="en-US" dirty="0">
                <a:solidFill>
                  <a:schemeClr val="accent1"/>
                </a:solidFill>
              </a:rPr>
              <a:t>SARS-CoV2 Spike Protein VOCs</a:t>
            </a:r>
          </a:p>
        </p:txBody>
      </p:sp>
      <p:sp>
        <p:nvSpPr>
          <p:cNvPr id="7" name="TextBox 6">
            <a:extLst>
              <a:ext uri="{FF2B5EF4-FFF2-40B4-BE49-F238E27FC236}">
                <a16:creationId xmlns:a16="http://schemas.microsoft.com/office/drawing/2014/main" id="{482084C9-345C-B54A-8563-23EEA06202FA}"/>
              </a:ext>
            </a:extLst>
          </p:cNvPr>
          <p:cNvSpPr txBox="1"/>
          <p:nvPr/>
        </p:nvSpPr>
        <p:spPr>
          <a:xfrm>
            <a:off x="5020229" y="6465520"/>
            <a:ext cx="7171771" cy="369332"/>
          </a:xfrm>
          <a:prstGeom prst="rect">
            <a:avLst/>
          </a:prstGeom>
          <a:noFill/>
        </p:spPr>
        <p:txBody>
          <a:bodyPr wrap="none" rtlCol="0">
            <a:spAutoFit/>
          </a:bodyPr>
          <a:lstStyle/>
          <a:p>
            <a:r>
              <a:rPr lang="en-US" dirty="0"/>
              <a:t>https://</a:t>
            </a:r>
            <a:r>
              <a:rPr lang="en-US" dirty="0" err="1"/>
              <a:t>ccforum.biomedcentral.com</a:t>
            </a:r>
            <a:r>
              <a:rPr lang="en-US" dirty="0"/>
              <a:t>/articles/10.1186/s13054-021-03662-x</a:t>
            </a:r>
          </a:p>
        </p:txBody>
      </p:sp>
      <p:pic>
        <p:nvPicPr>
          <p:cNvPr id="3" name="Picture 2" descr="Chart&#10;&#10;Description automatically generated">
            <a:extLst>
              <a:ext uri="{FF2B5EF4-FFF2-40B4-BE49-F238E27FC236}">
                <a16:creationId xmlns:a16="http://schemas.microsoft.com/office/drawing/2014/main" id="{4081363D-8AD6-5842-9FD9-6A1A343F5107}"/>
              </a:ext>
            </a:extLst>
          </p:cNvPr>
          <p:cNvPicPr>
            <a:picLocks noChangeAspect="1"/>
          </p:cNvPicPr>
          <p:nvPr/>
        </p:nvPicPr>
        <p:blipFill>
          <a:blip r:embed="rId3"/>
          <a:stretch>
            <a:fillRect/>
          </a:stretch>
        </p:blipFill>
        <p:spPr>
          <a:xfrm>
            <a:off x="3272020" y="1385953"/>
            <a:ext cx="4116849" cy="4178295"/>
          </a:xfrm>
          <a:prstGeom prst="rect">
            <a:avLst/>
          </a:prstGeom>
        </p:spPr>
      </p:pic>
      <p:sp>
        <p:nvSpPr>
          <p:cNvPr id="4" name="TextBox 3">
            <a:extLst>
              <a:ext uri="{FF2B5EF4-FFF2-40B4-BE49-F238E27FC236}">
                <a16:creationId xmlns:a16="http://schemas.microsoft.com/office/drawing/2014/main" id="{4169DAE3-C49B-064C-B90A-C034053B1F4A}"/>
              </a:ext>
            </a:extLst>
          </p:cNvPr>
          <p:cNvSpPr txBox="1"/>
          <p:nvPr/>
        </p:nvSpPr>
        <p:spPr>
          <a:xfrm>
            <a:off x="10655808" y="2170176"/>
            <a:ext cx="184731" cy="369332"/>
          </a:xfrm>
          <a:prstGeom prst="rect">
            <a:avLst/>
          </a:prstGeom>
          <a:noFill/>
        </p:spPr>
        <p:txBody>
          <a:bodyPr wrap="none" rtlCol="0">
            <a:spAutoFit/>
          </a:bodyPr>
          <a:lstStyle/>
          <a:p>
            <a:endParaRPr lang="en-US" dirty="0"/>
          </a:p>
        </p:txBody>
      </p:sp>
      <p:sp>
        <p:nvSpPr>
          <p:cNvPr id="5" name="Up Arrow 4">
            <a:extLst>
              <a:ext uri="{FF2B5EF4-FFF2-40B4-BE49-F238E27FC236}">
                <a16:creationId xmlns:a16="http://schemas.microsoft.com/office/drawing/2014/main" id="{78408548-E6C8-3F48-9E41-28CE2827B0DE}"/>
              </a:ext>
            </a:extLst>
          </p:cNvPr>
          <p:cNvSpPr/>
          <p:nvPr/>
        </p:nvSpPr>
        <p:spPr>
          <a:xfrm rot="10800000">
            <a:off x="7492777" y="2461867"/>
            <a:ext cx="427423" cy="1296108"/>
          </a:xfrm>
          <a:prstGeom prst="upArrow">
            <a:avLst>
              <a:gd name="adj1" fmla="val 50000"/>
              <a:gd name="adj2" fmla="val 618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5290282-F6DC-554B-959D-3F701D929F5D}"/>
              </a:ext>
            </a:extLst>
          </p:cNvPr>
          <p:cNvSpPr txBox="1"/>
          <p:nvPr/>
        </p:nvSpPr>
        <p:spPr>
          <a:xfrm>
            <a:off x="7920200" y="2568382"/>
            <a:ext cx="1900072" cy="923330"/>
          </a:xfrm>
          <a:prstGeom prst="rect">
            <a:avLst/>
          </a:prstGeom>
          <a:noFill/>
        </p:spPr>
        <p:txBody>
          <a:bodyPr wrap="none" rtlCol="0">
            <a:spAutoFit/>
          </a:bodyPr>
          <a:lstStyle/>
          <a:p>
            <a:r>
              <a:rPr lang="en-US" dirty="0"/>
              <a:t>Increase</a:t>
            </a:r>
          </a:p>
          <a:p>
            <a:pPr marL="285750" indent="-285750">
              <a:buFont typeface="Arial" panose="020B0604020202020204" pitchFamily="34" charset="0"/>
              <a:buChar char="•"/>
            </a:pPr>
            <a:r>
              <a:rPr lang="en-US" dirty="0"/>
              <a:t>ACE2 affinity</a:t>
            </a:r>
          </a:p>
          <a:p>
            <a:pPr marL="285750" indent="-285750">
              <a:buFont typeface="Arial" panose="020B0604020202020204" pitchFamily="34" charset="0"/>
              <a:buChar char="•"/>
            </a:pPr>
            <a:r>
              <a:rPr lang="en-US" dirty="0"/>
              <a:t>Transmissibility</a:t>
            </a:r>
          </a:p>
        </p:txBody>
      </p:sp>
      <p:pic>
        <p:nvPicPr>
          <p:cNvPr id="9" name="Picture 8" descr="A picture containing text&#10;&#10;Description automatically generated">
            <a:extLst>
              <a:ext uri="{FF2B5EF4-FFF2-40B4-BE49-F238E27FC236}">
                <a16:creationId xmlns:a16="http://schemas.microsoft.com/office/drawing/2014/main" id="{583FA59E-39AC-3E4C-B401-FEF7300D2347}"/>
              </a:ext>
            </a:extLst>
          </p:cNvPr>
          <p:cNvPicPr>
            <a:picLocks noChangeAspect="1"/>
          </p:cNvPicPr>
          <p:nvPr/>
        </p:nvPicPr>
        <p:blipFill>
          <a:blip r:embed="rId4"/>
          <a:stretch>
            <a:fillRect/>
          </a:stretch>
        </p:blipFill>
        <p:spPr>
          <a:xfrm>
            <a:off x="8870236" y="209602"/>
            <a:ext cx="1130300" cy="1409700"/>
          </a:xfrm>
          <a:prstGeom prst="rect">
            <a:avLst/>
          </a:prstGeom>
        </p:spPr>
      </p:pic>
      <p:cxnSp>
        <p:nvCxnSpPr>
          <p:cNvPr id="13" name="Straight Arrow Connector 12">
            <a:extLst>
              <a:ext uri="{FF2B5EF4-FFF2-40B4-BE49-F238E27FC236}">
                <a16:creationId xmlns:a16="http://schemas.microsoft.com/office/drawing/2014/main" id="{34F5ABAB-F2EB-504A-A50E-7E29E98EC93E}"/>
              </a:ext>
            </a:extLst>
          </p:cNvPr>
          <p:cNvCxnSpPr>
            <a:cxnSpLocks/>
          </p:cNvCxnSpPr>
          <p:nvPr/>
        </p:nvCxnSpPr>
        <p:spPr>
          <a:xfrm>
            <a:off x="5020229" y="1019862"/>
            <a:ext cx="0" cy="59944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D399500-86E4-774F-81CE-E22787FA50FE}"/>
              </a:ext>
            </a:extLst>
          </p:cNvPr>
          <p:cNvSpPr txBox="1"/>
          <p:nvPr/>
        </p:nvSpPr>
        <p:spPr>
          <a:xfrm>
            <a:off x="9946931" y="260684"/>
            <a:ext cx="1414939" cy="369332"/>
          </a:xfrm>
          <a:prstGeom prst="rect">
            <a:avLst/>
          </a:prstGeom>
          <a:noFill/>
        </p:spPr>
        <p:txBody>
          <a:bodyPr wrap="none" rtlCol="0">
            <a:spAutoFit/>
          </a:bodyPr>
          <a:lstStyle/>
          <a:p>
            <a:r>
              <a:rPr lang="en-US" dirty="0"/>
              <a:t>Spike protein</a:t>
            </a:r>
          </a:p>
        </p:txBody>
      </p:sp>
    </p:spTree>
    <p:extLst>
      <p:ext uri="{BB962C8B-B14F-4D97-AF65-F5344CB8AC3E}">
        <p14:creationId xmlns:p14="http://schemas.microsoft.com/office/powerpoint/2010/main" val="21542523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website&#10;&#10;Description automatically generated">
            <a:extLst>
              <a:ext uri="{FF2B5EF4-FFF2-40B4-BE49-F238E27FC236}">
                <a16:creationId xmlns:a16="http://schemas.microsoft.com/office/drawing/2014/main" id="{086EDC6D-AC46-DE4C-B87D-DBD1EDF5674C}"/>
              </a:ext>
            </a:extLst>
          </p:cNvPr>
          <p:cNvPicPr>
            <a:picLocks noChangeAspect="1"/>
          </p:cNvPicPr>
          <p:nvPr/>
        </p:nvPicPr>
        <p:blipFill>
          <a:blip r:embed="rId3"/>
          <a:stretch>
            <a:fillRect/>
          </a:stretch>
        </p:blipFill>
        <p:spPr>
          <a:xfrm>
            <a:off x="425450" y="444500"/>
            <a:ext cx="11341100" cy="5969000"/>
          </a:xfrm>
          <a:prstGeom prst="rect">
            <a:avLst/>
          </a:prstGeom>
        </p:spPr>
      </p:pic>
      <p:sp>
        <p:nvSpPr>
          <p:cNvPr id="13" name="TextBox 12">
            <a:extLst>
              <a:ext uri="{FF2B5EF4-FFF2-40B4-BE49-F238E27FC236}">
                <a16:creationId xmlns:a16="http://schemas.microsoft.com/office/drawing/2014/main" id="{8E44D8F9-3F03-5D44-B982-F61AF74E6127}"/>
              </a:ext>
            </a:extLst>
          </p:cNvPr>
          <p:cNvSpPr txBox="1"/>
          <p:nvPr/>
        </p:nvSpPr>
        <p:spPr>
          <a:xfrm>
            <a:off x="7990114" y="6413500"/>
            <a:ext cx="4201886" cy="369332"/>
          </a:xfrm>
          <a:prstGeom prst="rect">
            <a:avLst/>
          </a:prstGeom>
          <a:noFill/>
        </p:spPr>
        <p:txBody>
          <a:bodyPr wrap="square">
            <a:spAutoFit/>
          </a:bodyPr>
          <a:lstStyle/>
          <a:p>
            <a:r>
              <a:rPr lang="en-US" dirty="0"/>
              <a:t>https://</a:t>
            </a:r>
            <a:r>
              <a:rPr lang="en-US" dirty="0" err="1"/>
              <a:t>www.ncbi.nlm.nih.gov</a:t>
            </a:r>
            <a:r>
              <a:rPr lang="en-US" dirty="0"/>
              <a:t>/sars-cov-2/</a:t>
            </a:r>
          </a:p>
        </p:txBody>
      </p:sp>
      <p:sp>
        <p:nvSpPr>
          <p:cNvPr id="2" name="Frame 1">
            <a:extLst>
              <a:ext uri="{FF2B5EF4-FFF2-40B4-BE49-F238E27FC236}">
                <a16:creationId xmlns:a16="http://schemas.microsoft.com/office/drawing/2014/main" id="{3BAB393C-BB1D-104C-8FC0-C9622E122CBB}"/>
              </a:ext>
            </a:extLst>
          </p:cNvPr>
          <p:cNvSpPr/>
          <p:nvPr/>
        </p:nvSpPr>
        <p:spPr>
          <a:xfrm>
            <a:off x="4364736" y="3596640"/>
            <a:ext cx="4657344" cy="1255776"/>
          </a:xfrm>
          <a:prstGeom prst="frame">
            <a:avLst>
              <a:gd name="adj1" fmla="val 367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3106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Outline</a:t>
            </a:r>
          </a:p>
        </p:txBody>
      </p:sp>
      <p:sp>
        <p:nvSpPr>
          <p:cNvPr id="3" name="Rounded Rectangle 2">
            <a:extLst>
              <a:ext uri="{FF2B5EF4-FFF2-40B4-BE49-F238E27FC236}">
                <a16:creationId xmlns:a16="http://schemas.microsoft.com/office/drawing/2014/main" id="{004C2E2C-6F43-5842-BF3C-13401CE0134F}"/>
              </a:ext>
            </a:extLst>
          </p:cNvPr>
          <p:cNvSpPr/>
          <p:nvPr/>
        </p:nvSpPr>
        <p:spPr>
          <a:xfrm>
            <a:off x="3899394" y="3361364"/>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 Raw Reads (QC, adapter trimming)</a:t>
            </a:r>
          </a:p>
        </p:txBody>
      </p:sp>
      <p:sp>
        <p:nvSpPr>
          <p:cNvPr id="6" name="Rounded Rectangle 5">
            <a:extLst>
              <a:ext uri="{FF2B5EF4-FFF2-40B4-BE49-F238E27FC236}">
                <a16:creationId xmlns:a16="http://schemas.microsoft.com/office/drawing/2014/main" id="{B4963358-756F-FA4B-8B9E-B042578CAB77}"/>
              </a:ext>
            </a:extLst>
          </p:cNvPr>
          <p:cNvSpPr/>
          <p:nvPr/>
        </p:nvSpPr>
        <p:spPr>
          <a:xfrm>
            <a:off x="3899394" y="4403022"/>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Align Reads</a:t>
            </a:r>
          </a:p>
        </p:txBody>
      </p:sp>
      <p:sp>
        <p:nvSpPr>
          <p:cNvPr id="7" name="Rounded Rectangle 6">
            <a:extLst>
              <a:ext uri="{FF2B5EF4-FFF2-40B4-BE49-F238E27FC236}">
                <a16:creationId xmlns:a16="http://schemas.microsoft.com/office/drawing/2014/main" id="{49025B63-193C-D741-BF1D-AD84E2F49360}"/>
              </a:ext>
            </a:extLst>
          </p:cNvPr>
          <p:cNvSpPr/>
          <p:nvPr/>
        </p:nvSpPr>
        <p:spPr>
          <a:xfrm>
            <a:off x="3823194" y="2372914"/>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Obtain data from NCBI</a:t>
            </a:r>
          </a:p>
        </p:txBody>
      </p:sp>
      <p:sp>
        <p:nvSpPr>
          <p:cNvPr id="8" name="Rounded Rectangle 7">
            <a:extLst>
              <a:ext uri="{FF2B5EF4-FFF2-40B4-BE49-F238E27FC236}">
                <a16:creationId xmlns:a16="http://schemas.microsoft.com/office/drawing/2014/main" id="{6D9E3C15-65BF-D745-B72E-481CE595D8AD}"/>
              </a:ext>
            </a:extLst>
          </p:cNvPr>
          <p:cNvSpPr/>
          <p:nvPr/>
        </p:nvSpPr>
        <p:spPr>
          <a:xfrm>
            <a:off x="3899394" y="5459714"/>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Visualize</a:t>
            </a:r>
          </a:p>
        </p:txBody>
      </p:sp>
      <p:cxnSp>
        <p:nvCxnSpPr>
          <p:cNvPr id="5" name="Straight Arrow Connector 4">
            <a:extLst>
              <a:ext uri="{FF2B5EF4-FFF2-40B4-BE49-F238E27FC236}">
                <a16:creationId xmlns:a16="http://schemas.microsoft.com/office/drawing/2014/main" id="{D5B1F9AB-C4CF-1347-BD07-582D9B1388FC}"/>
              </a:ext>
            </a:extLst>
          </p:cNvPr>
          <p:cNvCxnSpPr>
            <a:stCxn id="3" idx="2"/>
            <a:endCxn id="6" idx="0"/>
          </p:cNvCxnSpPr>
          <p:nvPr/>
        </p:nvCxnSpPr>
        <p:spPr>
          <a:xfrm>
            <a:off x="5639294" y="4174164"/>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76867C-9B2C-2640-AE43-568D9D909E54}"/>
              </a:ext>
            </a:extLst>
          </p:cNvPr>
          <p:cNvCxnSpPr/>
          <p:nvPr/>
        </p:nvCxnSpPr>
        <p:spPr>
          <a:xfrm>
            <a:off x="5618017" y="3132506"/>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13D47FD-61BC-A140-B7A2-38E2865DAC31}"/>
              </a:ext>
            </a:extLst>
          </p:cNvPr>
          <p:cNvCxnSpPr/>
          <p:nvPr/>
        </p:nvCxnSpPr>
        <p:spPr>
          <a:xfrm>
            <a:off x="5618017" y="5223339"/>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3274C9FE-03EF-184C-8672-EB0164762FC9}"/>
              </a:ext>
            </a:extLst>
          </p:cNvPr>
          <p:cNvSpPr/>
          <p:nvPr/>
        </p:nvSpPr>
        <p:spPr>
          <a:xfrm>
            <a:off x="3043051" y="889875"/>
            <a:ext cx="5192486" cy="10776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Introduction to the Galaxy Platform</a:t>
            </a:r>
          </a:p>
        </p:txBody>
      </p:sp>
      <p:sp>
        <p:nvSpPr>
          <p:cNvPr id="9" name="TextBox 8">
            <a:extLst>
              <a:ext uri="{FF2B5EF4-FFF2-40B4-BE49-F238E27FC236}">
                <a16:creationId xmlns:a16="http://schemas.microsoft.com/office/drawing/2014/main" id="{0ED1D08C-9ED5-DE4F-8527-23C7013CC57E}"/>
              </a:ext>
            </a:extLst>
          </p:cNvPr>
          <p:cNvSpPr txBox="1"/>
          <p:nvPr/>
        </p:nvSpPr>
        <p:spPr>
          <a:xfrm>
            <a:off x="7498080" y="2456148"/>
            <a:ext cx="4450898" cy="646331"/>
          </a:xfrm>
          <a:prstGeom prst="rect">
            <a:avLst/>
          </a:prstGeom>
          <a:noFill/>
        </p:spPr>
        <p:txBody>
          <a:bodyPr wrap="none" rtlCol="0">
            <a:spAutoFit/>
          </a:bodyPr>
          <a:lstStyle/>
          <a:p>
            <a:r>
              <a:rPr lang="en-US" dirty="0"/>
              <a:t>SARS-Cov-2 Alpha variant reference sequence</a:t>
            </a:r>
          </a:p>
          <a:p>
            <a:r>
              <a:rPr lang="en-US" dirty="0"/>
              <a:t>SARS-Cov-2 Delta variant NGS sample</a:t>
            </a:r>
          </a:p>
        </p:txBody>
      </p:sp>
      <p:sp>
        <p:nvSpPr>
          <p:cNvPr id="12" name="TextBox 11">
            <a:extLst>
              <a:ext uri="{FF2B5EF4-FFF2-40B4-BE49-F238E27FC236}">
                <a16:creationId xmlns:a16="http://schemas.microsoft.com/office/drawing/2014/main" id="{786A7D48-956F-5247-B9D7-8AC486944825}"/>
              </a:ext>
            </a:extLst>
          </p:cNvPr>
          <p:cNvSpPr txBox="1"/>
          <p:nvPr/>
        </p:nvSpPr>
        <p:spPr>
          <a:xfrm>
            <a:off x="7601712" y="5542948"/>
            <a:ext cx="4347266" cy="646330"/>
          </a:xfrm>
          <a:prstGeom prst="rect">
            <a:avLst/>
          </a:prstGeom>
          <a:noFill/>
        </p:spPr>
        <p:txBody>
          <a:bodyPr wrap="square" rtlCol="0">
            <a:spAutoFit/>
          </a:bodyPr>
          <a:lstStyle/>
          <a:p>
            <a:r>
              <a:rPr lang="en-US" dirty="0"/>
              <a:t>Verify delta variant mutations relative to ancestral sequence</a:t>
            </a:r>
          </a:p>
        </p:txBody>
      </p:sp>
    </p:spTree>
    <p:extLst>
      <p:ext uri="{BB962C8B-B14F-4D97-AF65-F5344CB8AC3E}">
        <p14:creationId xmlns:p14="http://schemas.microsoft.com/office/powerpoint/2010/main" val="2135701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A933CD4-D253-E740-AC6A-16FB9ACA221A}"/>
              </a:ext>
            </a:extLst>
          </p:cNvPr>
          <p:cNvSpPr txBox="1">
            <a:spLocks/>
          </p:cNvSpPr>
          <p:nvPr/>
        </p:nvSpPr>
        <p:spPr>
          <a:xfrm>
            <a:off x="0" y="0"/>
            <a:ext cx="10515600" cy="840828"/>
          </a:xfrm>
          <a:prstGeom prst="rect">
            <a:avLst/>
          </a:prstGeom>
        </p:spPr>
        <p:txBody>
          <a:bodyPr spcFirstLastPara="1" vert="horz" wrap="square" lIns="91425" tIns="91425" rIns="91425" bIns="91425" rtlCol="0" anchor="t" anchorCtr="0">
            <a:normAutofit fontScale="92500"/>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solidFill>
                  <a:schemeClr val="accent1"/>
                </a:solidFill>
              </a:rPr>
              <a:t>Viral Genome Next Generation Sequencing (NGS)</a:t>
            </a:r>
          </a:p>
        </p:txBody>
      </p:sp>
      <p:pic>
        <p:nvPicPr>
          <p:cNvPr id="3" name="Picture 2">
            <a:extLst>
              <a:ext uri="{FF2B5EF4-FFF2-40B4-BE49-F238E27FC236}">
                <a16:creationId xmlns:a16="http://schemas.microsoft.com/office/drawing/2014/main" id="{F41E0022-3336-974F-AAA9-915283DA1C8D}"/>
              </a:ext>
            </a:extLst>
          </p:cNvPr>
          <p:cNvPicPr>
            <a:picLocks noChangeAspect="1"/>
          </p:cNvPicPr>
          <p:nvPr/>
        </p:nvPicPr>
        <p:blipFill>
          <a:blip r:embed="rId3"/>
          <a:stretch>
            <a:fillRect/>
          </a:stretch>
        </p:blipFill>
        <p:spPr>
          <a:xfrm>
            <a:off x="348996" y="1537420"/>
            <a:ext cx="2184400" cy="1384300"/>
          </a:xfrm>
          <a:prstGeom prst="rect">
            <a:avLst/>
          </a:prstGeom>
        </p:spPr>
      </p:pic>
      <p:cxnSp>
        <p:nvCxnSpPr>
          <p:cNvPr id="15" name="Straight Arrow Connector 14">
            <a:extLst>
              <a:ext uri="{FF2B5EF4-FFF2-40B4-BE49-F238E27FC236}">
                <a16:creationId xmlns:a16="http://schemas.microsoft.com/office/drawing/2014/main" id="{2F2872CC-27F0-D84E-9FE3-3740B1FF12CA}"/>
              </a:ext>
            </a:extLst>
          </p:cNvPr>
          <p:cNvCxnSpPr>
            <a:cxnSpLocks/>
          </p:cNvCxnSpPr>
          <p:nvPr/>
        </p:nvCxnSpPr>
        <p:spPr>
          <a:xfrm>
            <a:off x="2710679" y="2108038"/>
            <a:ext cx="47798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8232AC3-C184-2B48-9F6F-37405F45EF31}"/>
              </a:ext>
            </a:extLst>
          </p:cNvPr>
          <p:cNvSpPr txBox="1"/>
          <p:nvPr/>
        </p:nvSpPr>
        <p:spPr>
          <a:xfrm>
            <a:off x="348996" y="1061680"/>
            <a:ext cx="2580002"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Specimen Collected</a:t>
            </a:r>
          </a:p>
        </p:txBody>
      </p:sp>
      <p:pic>
        <p:nvPicPr>
          <p:cNvPr id="4" name="Picture 3" descr="Text&#10;&#10;Description automatically generated">
            <a:extLst>
              <a:ext uri="{FF2B5EF4-FFF2-40B4-BE49-F238E27FC236}">
                <a16:creationId xmlns:a16="http://schemas.microsoft.com/office/drawing/2014/main" id="{36AE47B7-BC36-5148-A881-551BE1B8E885}"/>
              </a:ext>
            </a:extLst>
          </p:cNvPr>
          <p:cNvPicPr>
            <a:picLocks noChangeAspect="1"/>
          </p:cNvPicPr>
          <p:nvPr/>
        </p:nvPicPr>
        <p:blipFill>
          <a:blip r:embed="rId4"/>
          <a:stretch>
            <a:fillRect/>
          </a:stretch>
        </p:blipFill>
        <p:spPr>
          <a:xfrm>
            <a:off x="3615690" y="1793240"/>
            <a:ext cx="7378700" cy="1016000"/>
          </a:xfrm>
          <a:prstGeom prst="rect">
            <a:avLst/>
          </a:prstGeom>
        </p:spPr>
      </p:pic>
      <p:sp>
        <p:nvSpPr>
          <p:cNvPr id="24" name="TextBox 23">
            <a:extLst>
              <a:ext uri="{FF2B5EF4-FFF2-40B4-BE49-F238E27FC236}">
                <a16:creationId xmlns:a16="http://schemas.microsoft.com/office/drawing/2014/main" id="{7FB75971-71B2-7B47-BF03-6B504FD62990}"/>
              </a:ext>
            </a:extLst>
          </p:cNvPr>
          <p:cNvSpPr txBox="1"/>
          <p:nvPr/>
        </p:nvSpPr>
        <p:spPr>
          <a:xfrm>
            <a:off x="5756667" y="989069"/>
            <a:ext cx="1665649"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NGS reads</a:t>
            </a:r>
          </a:p>
        </p:txBody>
      </p:sp>
    </p:spTree>
    <p:extLst>
      <p:ext uri="{BB962C8B-B14F-4D97-AF65-F5344CB8AC3E}">
        <p14:creationId xmlns:p14="http://schemas.microsoft.com/office/powerpoint/2010/main" val="3890233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A933CD4-D253-E740-AC6A-16FB9ACA221A}"/>
              </a:ext>
            </a:extLst>
          </p:cNvPr>
          <p:cNvSpPr txBox="1">
            <a:spLocks/>
          </p:cNvSpPr>
          <p:nvPr/>
        </p:nvSpPr>
        <p:spPr>
          <a:xfrm>
            <a:off x="0" y="0"/>
            <a:ext cx="10515600" cy="840828"/>
          </a:xfrm>
          <a:prstGeom prst="rect">
            <a:avLst/>
          </a:prstGeom>
        </p:spPr>
        <p:txBody>
          <a:bodyPr spcFirstLastPara="1" vert="horz" wrap="square" lIns="91425" tIns="91425" rIns="91425" bIns="91425" rtlCol="0" anchor="t" anchorCtr="0">
            <a:normAutofit fontScale="92500"/>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solidFill>
                  <a:schemeClr val="accent1"/>
                </a:solidFill>
              </a:rPr>
              <a:t>Viral Genome Next Generation Sequencing (NGS)</a:t>
            </a:r>
          </a:p>
        </p:txBody>
      </p:sp>
      <p:pic>
        <p:nvPicPr>
          <p:cNvPr id="3" name="Picture 2">
            <a:extLst>
              <a:ext uri="{FF2B5EF4-FFF2-40B4-BE49-F238E27FC236}">
                <a16:creationId xmlns:a16="http://schemas.microsoft.com/office/drawing/2014/main" id="{F41E0022-3336-974F-AAA9-915283DA1C8D}"/>
              </a:ext>
            </a:extLst>
          </p:cNvPr>
          <p:cNvPicPr>
            <a:picLocks noChangeAspect="1"/>
          </p:cNvPicPr>
          <p:nvPr/>
        </p:nvPicPr>
        <p:blipFill>
          <a:blip r:embed="rId3"/>
          <a:stretch>
            <a:fillRect/>
          </a:stretch>
        </p:blipFill>
        <p:spPr>
          <a:xfrm>
            <a:off x="348996" y="1537420"/>
            <a:ext cx="2184400" cy="1384300"/>
          </a:xfrm>
          <a:prstGeom prst="rect">
            <a:avLst/>
          </a:prstGeom>
        </p:spPr>
      </p:pic>
      <p:pic>
        <p:nvPicPr>
          <p:cNvPr id="5" name="Picture 4" descr="A picture containing text, furniture, table&#10;&#10;Description automatically generated">
            <a:extLst>
              <a:ext uri="{FF2B5EF4-FFF2-40B4-BE49-F238E27FC236}">
                <a16:creationId xmlns:a16="http://schemas.microsoft.com/office/drawing/2014/main" id="{8526FD8B-F20A-F940-92EB-C68A9B38F5B6}"/>
              </a:ext>
            </a:extLst>
          </p:cNvPr>
          <p:cNvPicPr>
            <a:picLocks noChangeAspect="1"/>
          </p:cNvPicPr>
          <p:nvPr/>
        </p:nvPicPr>
        <p:blipFill>
          <a:blip r:embed="rId4"/>
          <a:stretch>
            <a:fillRect/>
          </a:stretch>
        </p:blipFill>
        <p:spPr>
          <a:xfrm>
            <a:off x="3496246" y="1431012"/>
            <a:ext cx="2962256" cy="1384299"/>
          </a:xfrm>
          <a:prstGeom prst="rect">
            <a:avLst/>
          </a:prstGeom>
        </p:spPr>
      </p:pic>
      <p:pic>
        <p:nvPicPr>
          <p:cNvPr id="10" name="Picture 9" descr="Diagram&#10;&#10;Description automatically generated">
            <a:extLst>
              <a:ext uri="{FF2B5EF4-FFF2-40B4-BE49-F238E27FC236}">
                <a16:creationId xmlns:a16="http://schemas.microsoft.com/office/drawing/2014/main" id="{4CF69E8F-97F8-A748-A8D9-CA051C2D5DFF}"/>
              </a:ext>
            </a:extLst>
          </p:cNvPr>
          <p:cNvPicPr>
            <a:picLocks noChangeAspect="1"/>
          </p:cNvPicPr>
          <p:nvPr/>
        </p:nvPicPr>
        <p:blipFill rotWithShape="1">
          <a:blip r:embed="rId5"/>
          <a:srcRect t="11084" r="9033"/>
          <a:stretch/>
        </p:blipFill>
        <p:spPr>
          <a:xfrm>
            <a:off x="745839" y="4152953"/>
            <a:ext cx="1537399" cy="646331"/>
          </a:xfrm>
          <a:prstGeom prst="rect">
            <a:avLst/>
          </a:prstGeom>
        </p:spPr>
      </p:pic>
      <p:pic>
        <p:nvPicPr>
          <p:cNvPr id="12" name="Picture 11" descr="Timeline&#10;&#10;Description automatically generated with low confidence">
            <a:extLst>
              <a:ext uri="{FF2B5EF4-FFF2-40B4-BE49-F238E27FC236}">
                <a16:creationId xmlns:a16="http://schemas.microsoft.com/office/drawing/2014/main" id="{16CCD6C4-D4C1-A84C-82A1-C46C51EE64B3}"/>
              </a:ext>
            </a:extLst>
          </p:cNvPr>
          <p:cNvPicPr>
            <a:picLocks noChangeAspect="1"/>
          </p:cNvPicPr>
          <p:nvPr/>
        </p:nvPicPr>
        <p:blipFill rotWithShape="1">
          <a:blip r:embed="rId6"/>
          <a:srcRect l="46460" t="12745" r="7120" b="21860"/>
          <a:stretch/>
        </p:blipFill>
        <p:spPr>
          <a:xfrm>
            <a:off x="4121842" y="4152953"/>
            <a:ext cx="2127279" cy="859097"/>
          </a:xfrm>
          <a:prstGeom prst="rect">
            <a:avLst/>
          </a:prstGeom>
        </p:spPr>
      </p:pic>
      <p:pic>
        <p:nvPicPr>
          <p:cNvPr id="14" name="Picture 13" descr="A picture containing chart&#10;&#10;Description automatically generated">
            <a:extLst>
              <a:ext uri="{FF2B5EF4-FFF2-40B4-BE49-F238E27FC236}">
                <a16:creationId xmlns:a16="http://schemas.microsoft.com/office/drawing/2014/main" id="{0E5CF30E-3E9E-894F-9F0E-81D918269442}"/>
              </a:ext>
            </a:extLst>
          </p:cNvPr>
          <p:cNvPicPr>
            <a:picLocks noChangeAspect="1"/>
          </p:cNvPicPr>
          <p:nvPr/>
        </p:nvPicPr>
        <p:blipFill rotWithShape="1">
          <a:blip r:embed="rId7"/>
          <a:srcRect l="52341" t="13643" r="5692"/>
          <a:stretch/>
        </p:blipFill>
        <p:spPr>
          <a:xfrm>
            <a:off x="7956705" y="4021476"/>
            <a:ext cx="2007167" cy="990574"/>
          </a:xfrm>
          <a:prstGeom prst="rect">
            <a:avLst/>
          </a:prstGeom>
        </p:spPr>
      </p:pic>
      <p:cxnSp>
        <p:nvCxnSpPr>
          <p:cNvPr id="15" name="Straight Arrow Connector 14">
            <a:extLst>
              <a:ext uri="{FF2B5EF4-FFF2-40B4-BE49-F238E27FC236}">
                <a16:creationId xmlns:a16="http://schemas.microsoft.com/office/drawing/2014/main" id="{2F2872CC-27F0-D84E-9FE3-3740B1FF12CA}"/>
              </a:ext>
            </a:extLst>
          </p:cNvPr>
          <p:cNvCxnSpPr>
            <a:cxnSpLocks/>
          </p:cNvCxnSpPr>
          <p:nvPr/>
        </p:nvCxnSpPr>
        <p:spPr>
          <a:xfrm>
            <a:off x="2710679" y="2108038"/>
            <a:ext cx="47798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8232AC3-C184-2B48-9F6F-37405F45EF31}"/>
              </a:ext>
            </a:extLst>
          </p:cNvPr>
          <p:cNvSpPr txBox="1"/>
          <p:nvPr/>
        </p:nvSpPr>
        <p:spPr>
          <a:xfrm>
            <a:off x="348996" y="1061680"/>
            <a:ext cx="2580002"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Specimen Collected</a:t>
            </a:r>
          </a:p>
        </p:txBody>
      </p:sp>
      <p:sp>
        <p:nvSpPr>
          <p:cNvPr id="19" name="TextBox 18">
            <a:extLst>
              <a:ext uri="{FF2B5EF4-FFF2-40B4-BE49-F238E27FC236}">
                <a16:creationId xmlns:a16="http://schemas.microsoft.com/office/drawing/2014/main" id="{8CCB52E4-A878-604A-AA8C-F8E990156CC1}"/>
              </a:ext>
            </a:extLst>
          </p:cNvPr>
          <p:cNvSpPr txBox="1"/>
          <p:nvPr/>
        </p:nvSpPr>
        <p:spPr>
          <a:xfrm>
            <a:off x="4102166" y="965304"/>
            <a:ext cx="2096664"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RNA extraction</a:t>
            </a:r>
          </a:p>
        </p:txBody>
      </p:sp>
      <p:sp>
        <p:nvSpPr>
          <p:cNvPr id="21" name="TextBox 20">
            <a:extLst>
              <a:ext uri="{FF2B5EF4-FFF2-40B4-BE49-F238E27FC236}">
                <a16:creationId xmlns:a16="http://schemas.microsoft.com/office/drawing/2014/main" id="{92381C68-1F68-514D-8D17-FE858531709A}"/>
              </a:ext>
            </a:extLst>
          </p:cNvPr>
          <p:cNvSpPr txBox="1"/>
          <p:nvPr/>
        </p:nvSpPr>
        <p:spPr>
          <a:xfrm>
            <a:off x="651258" y="3476493"/>
            <a:ext cx="2243563"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NGS library prep</a:t>
            </a:r>
          </a:p>
        </p:txBody>
      </p:sp>
      <p:sp>
        <p:nvSpPr>
          <p:cNvPr id="22" name="TextBox 21">
            <a:extLst>
              <a:ext uri="{FF2B5EF4-FFF2-40B4-BE49-F238E27FC236}">
                <a16:creationId xmlns:a16="http://schemas.microsoft.com/office/drawing/2014/main" id="{B09A3C46-1C9E-EF48-8A3E-00C39738E00B}"/>
              </a:ext>
            </a:extLst>
          </p:cNvPr>
          <p:cNvSpPr txBox="1"/>
          <p:nvPr/>
        </p:nvSpPr>
        <p:spPr>
          <a:xfrm>
            <a:off x="4181867" y="3443126"/>
            <a:ext cx="2218877"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NGS sequencing</a:t>
            </a:r>
          </a:p>
        </p:txBody>
      </p:sp>
      <p:sp>
        <p:nvSpPr>
          <p:cNvPr id="23" name="TextBox 22">
            <a:extLst>
              <a:ext uri="{FF2B5EF4-FFF2-40B4-BE49-F238E27FC236}">
                <a16:creationId xmlns:a16="http://schemas.microsoft.com/office/drawing/2014/main" id="{01B1F44C-BD95-7E45-9EA0-33264CDA72C5}"/>
              </a:ext>
            </a:extLst>
          </p:cNvPr>
          <p:cNvSpPr txBox="1"/>
          <p:nvPr/>
        </p:nvSpPr>
        <p:spPr>
          <a:xfrm>
            <a:off x="8308148" y="3418581"/>
            <a:ext cx="1605761"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Alignment</a:t>
            </a:r>
          </a:p>
        </p:txBody>
      </p:sp>
      <p:cxnSp>
        <p:nvCxnSpPr>
          <p:cNvPr id="25" name="Straight Arrow Connector 24">
            <a:extLst>
              <a:ext uri="{FF2B5EF4-FFF2-40B4-BE49-F238E27FC236}">
                <a16:creationId xmlns:a16="http://schemas.microsoft.com/office/drawing/2014/main" id="{6A61151F-3831-3745-B668-B57600995E5F}"/>
              </a:ext>
            </a:extLst>
          </p:cNvPr>
          <p:cNvCxnSpPr>
            <a:cxnSpLocks/>
          </p:cNvCxnSpPr>
          <p:nvPr/>
        </p:nvCxnSpPr>
        <p:spPr>
          <a:xfrm>
            <a:off x="2651420" y="4396020"/>
            <a:ext cx="47798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0E4AD7A-6E10-E546-ACB5-CECB1C0632C8}"/>
              </a:ext>
            </a:extLst>
          </p:cNvPr>
          <p:cNvCxnSpPr>
            <a:cxnSpLocks/>
          </p:cNvCxnSpPr>
          <p:nvPr/>
        </p:nvCxnSpPr>
        <p:spPr>
          <a:xfrm>
            <a:off x="6755473" y="4366131"/>
            <a:ext cx="47798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28" name="Picture 27" descr="A picture containing text, device, scale&#10;&#10;Description automatically generated">
            <a:extLst>
              <a:ext uri="{FF2B5EF4-FFF2-40B4-BE49-F238E27FC236}">
                <a16:creationId xmlns:a16="http://schemas.microsoft.com/office/drawing/2014/main" id="{B673D1C5-4866-1644-9FFD-360109E2F0D0}"/>
              </a:ext>
            </a:extLst>
          </p:cNvPr>
          <p:cNvPicPr>
            <a:picLocks noChangeAspect="1"/>
          </p:cNvPicPr>
          <p:nvPr/>
        </p:nvPicPr>
        <p:blipFill>
          <a:blip r:embed="rId8"/>
          <a:stretch>
            <a:fillRect/>
          </a:stretch>
        </p:blipFill>
        <p:spPr>
          <a:xfrm>
            <a:off x="7530429" y="1532679"/>
            <a:ext cx="2706202" cy="1305171"/>
          </a:xfrm>
          <a:prstGeom prst="rect">
            <a:avLst/>
          </a:prstGeom>
        </p:spPr>
      </p:pic>
      <p:cxnSp>
        <p:nvCxnSpPr>
          <p:cNvPr id="30" name="Straight Arrow Connector 29">
            <a:extLst>
              <a:ext uri="{FF2B5EF4-FFF2-40B4-BE49-F238E27FC236}">
                <a16:creationId xmlns:a16="http://schemas.microsoft.com/office/drawing/2014/main" id="{92CAFF04-4A93-AB44-B730-B4DC30B0FAA4}"/>
              </a:ext>
            </a:extLst>
          </p:cNvPr>
          <p:cNvCxnSpPr>
            <a:cxnSpLocks/>
          </p:cNvCxnSpPr>
          <p:nvPr/>
        </p:nvCxnSpPr>
        <p:spPr>
          <a:xfrm>
            <a:off x="6755474" y="2108038"/>
            <a:ext cx="47798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2B2B66B-F8BA-E942-A776-82B4BDB4B2ED}"/>
              </a:ext>
            </a:extLst>
          </p:cNvPr>
          <p:cNvSpPr txBox="1"/>
          <p:nvPr/>
        </p:nvSpPr>
        <p:spPr>
          <a:xfrm>
            <a:off x="6855870" y="777251"/>
            <a:ext cx="5165068" cy="707886"/>
          </a:xfrm>
          <a:prstGeom prst="rect">
            <a:avLst/>
          </a:prstGeom>
          <a:noFill/>
        </p:spPr>
        <p:txBody>
          <a:bodyPr wrap="none" rtlCol="0">
            <a:spAutoFit/>
          </a:bodyPr>
          <a:lstStyle/>
          <a:p>
            <a:pPr marL="342900" indent="-342900">
              <a:buFont typeface="Arial" panose="020B0604020202020204" pitchFamily="34" charset="0"/>
              <a:buChar char="•"/>
            </a:pPr>
            <a:r>
              <a:rPr lang="en-US" sz="2000" dirty="0"/>
              <a:t>cDNA synthesis (using virus-specific primers)</a:t>
            </a:r>
          </a:p>
          <a:p>
            <a:pPr marL="342900" indent="-342900">
              <a:buFont typeface="Arial" panose="020B0604020202020204" pitchFamily="34" charset="0"/>
              <a:buChar char="•"/>
            </a:pPr>
            <a:r>
              <a:rPr lang="en-US" sz="2000" dirty="0"/>
              <a:t>Amplification</a:t>
            </a:r>
          </a:p>
        </p:txBody>
      </p:sp>
      <p:sp>
        <p:nvSpPr>
          <p:cNvPr id="32" name="TextBox 31">
            <a:extLst>
              <a:ext uri="{FF2B5EF4-FFF2-40B4-BE49-F238E27FC236}">
                <a16:creationId xmlns:a16="http://schemas.microsoft.com/office/drawing/2014/main" id="{BCDB5970-D170-284B-A250-13DD97E0F1C8}"/>
              </a:ext>
            </a:extLst>
          </p:cNvPr>
          <p:cNvSpPr txBox="1"/>
          <p:nvPr/>
        </p:nvSpPr>
        <p:spPr>
          <a:xfrm>
            <a:off x="3726422" y="5150100"/>
            <a:ext cx="910890" cy="369332"/>
          </a:xfrm>
          <a:prstGeom prst="rect">
            <a:avLst/>
          </a:prstGeom>
          <a:noFill/>
        </p:spPr>
        <p:txBody>
          <a:bodyPr wrap="none" rtlCol="0">
            <a:spAutoFit/>
          </a:bodyPr>
          <a:lstStyle/>
          <a:p>
            <a:r>
              <a:rPr lang="en-US" dirty="0" err="1"/>
              <a:t>flowcell</a:t>
            </a:r>
            <a:endParaRPr lang="en-US" dirty="0"/>
          </a:p>
        </p:txBody>
      </p:sp>
    </p:spTree>
    <p:extLst>
      <p:ext uri="{BB962C8B-B14F-4D97-AF65-F5344CB8AC3E}">
        <p14:creationId xmlns:p14="http://schemas.microsoft.com/office/powerpoint/2010/main" val="3551124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6" name="Google Shape;126;p20"/>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9</a:t>
            </a:fld>
            <a:endParaRPr/>
          </a:p>
        </p:txBody>
      </p:sp>
      <p:sp>
        <p:nvSpPr>
          <p:cNvPr id="8" name="Title 1">
            <a:extLst>
              <a:ext uri="{FF2B5EF4-FFF2-40B4-BE49-F238E27FC236}">
                <a16:creationId xmlns:a16="http://schemas.microsoft.com/office/drawing/2014/main" id="{4E3775AB-A029-B54F-B54D-B1C4096C6F85}"/>
              </a:ext>
            </a:extLst>
          </p:cNvPr>
          <p:cNvSpPr txBox="1">
            <a:spLocks/>
          </p:cNvSpPr>
          <p:nvPr/>
        </p:nvSpPr>
        <p:spPr>
          <a:xfrm>
            <a:off x="0" y="0"/>
            <a:ext cx="10515600" cy="84082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solidFill>
                  <a:schemeClr val="accent1"/>
                </a:solidFill>
              </a:rPr>
              <a:t>Short Read Alignment</a:t>
            </a:r>
          </a:p>
        </p:txBody>
      </p:sp>
      <p:pic>
        <p:nvPicPr>
          <p:cNvPr id="7" name="Picture 6" descr="Diagram, text&#10;&#10;Description automatically generated">
            <a:extLst>
              <a:ext uri="{FF2B5EF4-FFF2-40B4-BE49-F238E27FC236}">
                <a16:creationId xmlns:a16="http://schemas.microsoft.com/office/drawing/2014/main" id="{9FC3CC53-D6F5-8947-B9C0-01D2890C805C}"/>
              </a:ext>
            </a:extLst>
          </p:cNvPr>
          <p:cNvPicPr>
            <a:picLocks noChangeAspect="1"/>
          </p:cNvPicPr>
          <p:nvPr/>
        </p:nvPicPr>
        <p:blipFill>
          <a:blip r:embed="rId3"/>
          <a:stretch>
            <a:fillRect/>
          </a:stretch>
        </p:blipFill>
        <p:spPr>
          <a:xfrm>
            <a:off x="1531744" y="1371599"/>
            <a:ext cx="7984249" cy="4645567"/>
          </a:xfrm>
          <a:prstGeom prst="rect">
            <a:avLst/>
          </a:prstGeom>
        </p:spPr>
      </p:pic>
    </p:spTree>
    <p:extLst>
      <p:ext uri="{BB962C8B-B14F-4D97-AF65-F5344CB8AC3E}">
        <p14:creationId xmlns:p14="http://schemas.microsoft.com/office/powerpoint/2010/main" val="15664765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22243</TotalTime>
  <Words>1956</Words>
  <Application>Microsoft Macintosh PowerPoint</Application>
  <PresentationFormat>Widescreen</PresentationFormat>
  <Paragraphs>216</Paragraphs>
  <Slides>31</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Wingdings</vt:lpstr>
      <vt:lpstr>Office Theme</vt:lpstr>
      <vt:lpstr>Intro to Next Generation Sequencing Data Analysis with Galaxy</vt:lpstr>
      <vt:lpstr>PowerPoint Presentation</vt:lpstr>
      <vt:lpstr>SARS-CoV2 Spike Protein</vt:lpstr>
      <vt:lpstr>SARS-CoV2 Spike Protein VOCs</vt:lpstr>
      <vt:lpstr>PowerPoint Presentation</vt:lpstr>
      <vt:lpstr>Outline</vt:lpstr>
      <vt:lpstr>PowerPoint Presentation</vt:lpstr>
      <vt:lpstr>PowerPoint Presentation</vt:lpstr>
      <vt:lpstr>PowerPoint Presentation</vt:lpstr>
      <vt:lpstr>Paired end vs Single end reads</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PowerPoint Presentation</vt:lpstr>
      <vt:lpstr>Next Generation Sequencing (NGS)</vt:lpstr>
      <vt:lpstr>Next Generation Sequencing (NGS)</vt:lpstr>
      <vt:lpstr>Next Generation Sequencing (NGS)</vt:lpstr>
      <vt:lpstr>Next Generation Sequencing (NGS)</vt:lpstr>
      <vt:lpstr>PowerPoint Presentation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Bioinformatics using Tufts HPC</dc:title>
  <dc:creator>Microsoft Office User</dc:creator>
  <cp:lastModifiedBy>Batorsky, Rebecca E.</cp:lastModifiedBy>
  <cp:revision>241</cp:revision>
  <cp:lastPrinted>2020-10-27T19:30:18Z</cp:lastPrinted>
  <dcterms:created xsi:type="dcterms:W3CDTF">2020-01-27T17:40:32Z</dcterms:created>
  <dcterms:modified xsi:type="dcterms:W3CDTF">2021-11-22T18:18:33Z</dcterms:modified>
</cp:coreProperties>
</file>